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73" r:id="rId5"/>
    <p:sldMasterId id="2147483692" r:id="rId6"/>
  </p:sldMasterIdLst>
  <p:notesMasterIdLst>
    <p:notesMasterId r:id="rId47"/>
  </p:notesMasterIdLst>
  <p:sldIdLst>
    <p:sldId id="375" r:id="rId7"/>
    <p:sldId id="385" r:id="rId8"/>
    <p:sldId id="407" r:id="rId9"/>
    <p:sldId id="408" r:id="rId10"/>
    <p:sldId id="406" r:id="rId11"/>
    <p:sldId id="382" r:id="rId12"/>
    <p:sldId id="383" r:id="rId13"/>
    <p:sldId id="394" r:id="rId14"/>
    <p:sldId id="409" r:id="rId15"/>
    <p:sldId id="410" r:id="rId16"/>
    <p:sldId id="411" r:id="rId17"/>
    <p:sldId id="412" r:id="rId18"/>
    <p:sldId id="413" r:id="rId19"/>
    <p:sldId id="414" r:id="rId20"/>
    <p:sldId id="386" r:id="rId21"/>
    <p:sldId id="415" r:id="rId22"/>
    <p:sldId id="416" r:id="rId23"/>
    <p:sldId id="417" r:id="rId24"/>
    <p:sldId id="418" r:id="rId25"/>
    <p:sldId id="420" r:id="rId26"/>
    <p:sldId id="419" r:id="rId27"/>
    <p:sldId id="421" r:id="rId28"/>
    <p:sldId id="422" r:id="rId29"/>
    <p:sldId id="390" r:id="rId30"/>
    <p:sldId id="398" r:id="rId31"/>
    <p:sldId id="399" r:id="rId32"/>
    <p:sldId id="423" r:id="rId33"/>
    <p:sldId id="424" r:id="rId34"/>
    <p:sldId id="425" r:id="rId35"/>
    <p:sldId id="426" r:id="rId36"/>
    <p:sldId id="427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5" r:id="rId45"/>
    <p:sldId id="380" r:id="rId46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668" y="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urak Tantartippartai" userId="055cb69d-d204-4f95-b446-f1772e1d74c4" providerId="ADAL" clId="{9271E9BC-A104-42DE-8A0C-2C103BAB8AB1}"/>
    <pc:docChg chg="undo custSel addSld modSld">
      <pc:chgData name="Anurak Tantartippartai" userId="055cb69d-d204-4f95-b446-f1772e1d74c4" providerId="ADAL" clId="{9271E9BC-A104-42DE-8A0C-2C103BAB8AB1}" dt="2026-06-22T13:58:58.925" v="171" actId="1038"/>
      <pc:docMkLst>
        <pc:docMk/>
      </pc:docMkLst>
      <pc:sldChg chg="addSp delSp modSp mod">
        <pc:chgData name="Anurak Tantartippartai" userId="055cb69d-d204-4f95-b446-f1772e1d74c4" providerId="ADAL" clId="{9271E9BC-A104-42DE-8A0C-2C103BAB8AB1}" dt="2026-06-22T13:34:51.388" v="16" actId="1076"/>
        <pc:sldMkLst>
          <pc:docMk/>
          <pc:sldMk cId="1706475423" sldId="423"/>
        </pc:sldMkLst>
        <pc:picChg chg="mod">
          <ac:chgData name="Anurak Tantartippartai" userId="055cb69d-d204-4f95-b446-f1772e1d74c4" providerId="ADAL" clId="{9271E9BC-A104-42DE-8A0C-2C103BAB8AB1}" dt="2026-06-22T13:34:32.272" v="14" actId="1076"/>
          <ac:picMkLst>
            <pc:docMk/>
            <pc:sldMk cId="1706475423" sldId="423"/>
            <ac:picMk id="9" creationId="{1E71A1A5-1B07-A547-24AB-7B3507B5189E}"/>
          </ac:picMkLst>
        </pc:picChg>
        <pc:picChg chg="add mod">
          <ac:chgData name="Anurak Tantartippartai" userId="055cb69d-d204-4f95-b446-f1772e1d74c4" providerId="ADAL" clId="{9271E9BC-A104-42DE-8A0C-2C103BAB8AB1}" dt="2026-06-22T13:34:51.388" v="16" actId="1076"/>
          <ac:picMkLst>
            <pc:docMk/>
            <pc:sldMk cId="1706475423" sldId="423"/>
            <ac:picMk id="10" creationId="{8C1EA79B-21EA-ADDE-FA2E-C11EBB4A5290}"/>
          </ac:picMkLst>
        </pc:picChg>
        <pc:picChg chg="del">
          <ac:chgData name="Anurak Tantartippartai" userId="055cb69d-d204-4f95-b446-f1772e1d74c4" providerId="ADAL" clId="{9271E9BC-A104-42DE-8A0C-2C103BAB8AB1}" dt="2026-06-22T13:32:43.860" v="0" actId="478"/>
          <ac:picMkLst>
            <pc:docMk/>
            <pc:sldMk cId="1706475423" sldId="423"/>
            <ac:picMk id="18" creationId="{BC39E530-2BA6-010B-FD1E-5A15D3E0DCA9}"/>
          </ac:picMkLst>
        </pc:picChg>
      </pc:sldChg>
      <pc:sldChg chg="addSp delSp modSp mod">
        <pc:chgData name="Anurak Tantartippartai" userId="055cb69d-d204-4f95-b446-f1772e1d74c4" providerId="ADAL" clId="{9271E9BC-A104-42DE-8A0C-2C103BAB8AB1}" dt="2026-06-22T13:36:00.746" v="21" actId="14100"/>
        <pc:sldMkLst>
          <pc:docMk/>
          <pc:sldMk cId="1488401348" sldId="424"/>
        </pc:sldMkLst>
        <pc:picChg chg="mod">
          <ac:chgData name="Anurak Tantartippartai" userId="055cb69d-d204-4f95-b446-f1772e1d74c4" providerId="ADAL" clId="{9271E9BC-A104-42DE-8A0C-2C103BAB8AB1}" dt="2026-06-22T13:36:00.746" v="21" actId="14100"/>
          <ac:picMkLst>
            <pc:docMk/>
            <pc:sldMk cId="1488401348" sldId="424"/>
            <ac:picMk id="9" creationId="{252DB515-8907-CF26-B447-B179A998B520}"/>
          </ac:picMkLst>
        </pc:picChg>
        <pc:picChg chg="add mod">
          <ac:chgData name="Anurak Tantartippartai" userId="055cb69d-d204-4f95-b446-f1772e1d74c4" providerId="ADAL" clId="{9271E9BC-A104-42DE-8A0C-2C103BAB8AB1}" dt="2026-06-22T13:35:55.566" v="20" actId="14100"/>
          <ac:picMkLst>
            <pc:docMk/>
            <pc:sldMk cId="1488401348" sldId="424"/>
            <ac:picMk id="10" creationId="{EFB056AC-E995-FF30-D496-FD038DC93DE1}"/>
          </ac:picMkLst>
        </pc:picChg>
        <pc:picChg chg="del">
          <ac:chgData name="Anurak Tantartippartai" userId="055cb69d-d204-4f95-b446-f1772e1d74c4" providerId="ADAL" clId="{9271E9BC-A104-42DE-8A0C-2C103BAB8AB1}" dt="2026-06-22T13:32:46.463" v="1" actId="478"/>
          <ac:picMkLst>
            <pc:docMk/>
            <pc:sldMk cId="1488401348" sldId="424"/>
            <ac:picMk id="22" creationId="{F5CC896E-FF82-7BDB-2E48-9A189CE9F621}"/>
          </ac:picMkLst>
        </pc:picChg>
      </pc:sldChg>
      <pc:sldChg chg="addSp delSp modSp mod">
        <pc:chgData name="Anurak Tantartippartai" userId="055cb69d-d204-4f95-b446-f1772e1d74c4" providerId="ADAL" clId="{9271E9BC-A104-42DE-8A0C-2C103BAB8AB1}" dt="2026-06-22T13:37:12.098" v="30" actId="1076"/>
        <pc:sldMkLst>
          <pc:docMk/>
          <pc:sldMk cId="1153998877" sldId="425"/>
        </pc:sldMkLst>
        <pc:picChg chg="mod">
          <ac:chgData name="Anurak Tantartippartai" userId="055cb69d-d204-4f95-b446-f1772e1d74c4" providerId="ADAL" clId="{9271E9BC-A104-42DE-8A0C-2C103BAB8AB1}" dt="2026-06-22T13:37:02.892" v="29" actId="14100"/>
          <ac:picMkLst>
            <pc:docMk/>
            <pc:sldMk cId="1153998877" sldId="425"/>
            <ac:picMk id="9" creationId="{0AE39F01-5D90-7840-67A7-3B3FDB5BB739}"/>
          </ac:picMkLst>
        </pc:picChg>
        <pc:picChg chg="add mod">
          <ac:chgData name="Anurak Tantartippartai" userId="055cb69d-d204-4f95-b446-f1772e1d74c4" providerId="ADAL" clId="{9271E9BC-A104-42DE-8A0C-2C103BAB8AB1}" dt="2026-06-22T13:37:12.098" v="30" actId="1076"/>
          <ac:picMkLst>
            <pc:docMk/>
            <pc:sldMk cId="1153998877" sldId="425"/>
            <ac:picMk id="10" creationId="{A5943318-FF82-15F7-1463-9088EF93EA61}"/>
          </ac:picMkLst>
        </pc:picChg>
        <pc:picChg chg="del">
          <ac:chgData name="Anurak Tantartippartai" userId="055cb69d-d204-4f95-b446-f1772e1d74c4" providerId="ADAL" clId="{9271E9BC-A104-42DE-8A0C-2C103BAB8AB1}" dt="2026-06-22T13:32:51.458" v="2" actId="478"/>
          <ac:picMkLst>
            <pc:docMk/>
            <pc:sldMk cId="1153998877" sldId="425"/>
            <ac:picMk id="17" creationId="{58945BEA-C8FE-9DEE-156C-340BFBC599F6}"/>
          </ac:picMkLst>
        </pc:picChg>
      </pc:sldChg>
      <pc:sldChg chg="addSp delSp modSp mod">
        <pc:chgData name="Anurak Tantartippartai" userId="055cb69d-d204-4f95-b446-f1772e1d74c4" providerId="ADAL" clId="{9271E9BC-A104-42DE-8A0C-2C103BAB8AB1}" dt="2026-06-22T13:58:58.925" v="171" actId="1038"/>
        <pc:sldMkLst>
          <pc:docMk/>
          <pc:sldMk cId="3871633969" sldId="426"/>
        </pc:sldMkLst>
        <pc:picChg chg="mod">
          <ac:chgData name="Anurak Tantartippartai" userId="055cb69d-d204-4f95-b446-f1772e1d74c4" providerId="ADAL" clId="{9271E9BC-A104-42DE-8A0C-2C103BAB8AB1}" dt="2026-06-22T13:38:31.992" v="37" actId="14100"/>
          <ac:picMkLst>
            <pc:docMk/>
            <pc:sldMk cId="3871633969" sldId="426"/>
            <ac:picMk id="9" creationId="{FCB38035-17FB-028F-01D1-412F572930AF}"/>
          </ac:picMkLst>
        </pc:picChg>
        <pc:picChg chg="add mod">
          <ac:chgData name="Anurak Tantartippartai" userId="055cb69d-d204-4f95-b446-f1772e1d74c4" providerId="ADAL" clId="{9271E9BC-A104-42DE-8A0C-2C103BAB8AB1}" dt="2026-06-22T13:58:58.925" v="171" actId="1038"/>
          <ac:picMkLst>
            <pc:docMk/>
            <pc:sldMk cId="3871633969" sldId="426"/>
            <ac:picMk id="10" creationId="{298077DE-CE1C-4187-59CC-37151CCF56FB}"/>
          </ac:picMkLst>
        </pc:picChg>
        <pc:picChg chg="del">
          <ac:chgData name="Anurak Tantartippartai" userId="055cb69d-d204-4f95-b446-f1772e1d74c4" providerId="ADAL" clId="{9271E9BC-A104-42DE-8A0C-2C103BAB8AB1}" dt="2026-06-22T13:32:55.115" v="3" actId="478"/>
          <ac:picMkLst>
            <pc:docMk/>
            <pc:sldMk cId="3871633969" sldId="426"/>
            <ac:picMk id="18" creationId="{69EC0CB5-11EE-7A9F-DAED-DC37176CEA1E}"/>
          </ac:picMkLst>
        </pc:picChg>
      </pc:sldChg>
      <pc:sldChg chg="addSp delSp modSp mod">
        <pc:chgData name="Anurak Tantartippartai" userId="055cb69d-d204-4f95-b446-f1772e1d74c4" providerId="ADAL" clId="{9271E9BC-A104-42DE-8A0C-2C103BAB8AB1}" dt="2026-06-22T13:58:53.518" v="158" actId="1038"/>
        <pc:sldMkLst>
          <pc:docMk/>
          <pc:sldMk cId="2662346136" sldId="427"/>
        </pc:sldMkLst>
        <pc:picChg chg="mod">
          <ac:chgData name="Anurak Tantartippartai" userId="055cb69d-d204-4f95-b446-f1772e1d74c4" providerId="ADAL" clId="{9271E9BC-A104-42DE-8A0C-2C103BAB8AB1}" dt="2026-06-22T13:39:22.790" v="44" actId="14100"/>
          <ac:picMkLst>
            <pc:docMk/>
            <pc:sldMk cId="2662346136" sldId="427"/>
            <ac:picMk id="9" creationId="{70E71E86-647B-55CB-0D8F-7F81EB71D652}"/>
          </ac:picMkLst>
        </pc:picChg>
        <pc:picChg chg="add mod">
          <ac:chgData name="Anurak Tantartippartai" userId="055cb69d-d204-4f95-b446-f1772e1d74c4" providerId="ADAL" clId="{9271E9BC-A104-42DE-8A0C-2C103BAB8AB1}" dt="2026-06-22T13:58:53.518" v="158" actId="1038"/>
          <ac:picMkLst>
            <pc:docMk/>
            <pc:sldMk cId="2662346136" sldId="427"/>
            <ac:picMk id="10" creationId="{4D939819-BF79-C07A-DB96-BCC3658D7183}"/>
          </ac:picMkLst>
        </pc:picChg>
        <pc:picChg chg="del">
          <ac:chgData name="Anurak Tantartippartai" userId="055cb69d-d204-4f95-b446-f1772e1d74c4" providerId="ADAL" clId="{9271E9BC-A104-42DE-8A0C-2C103BAB8AB1}" dt="2026-06-22T13:32:57.509" v="4" actId="478"/>
          <ac:picMkLst>
            <pc:docMk/>
            <pc:sldMk cId="2662346136" sldId="427"/>
            <ac:picMk id="18" creationId="{D7F11699-5BA2-6244-F7C1-F32942F044CB}"/>
          </ac:picMkLst>
        </pc:picChg>
      </pc:sldChg>
      <pc:sldChg chg="addSp delSp modSp mod">
        <pc:chgData name="Anurak Tantartippartai" userId="055cb69d-d204-4f95-b446-f1772e1d74c4" providerId="ADAL" clId="{9271E9BC-A104-42DE-8A0C-2C103BAB8AB1}" dt="2026-06-22T13:41:25.855" v="57" actId="14100"/>
        <pc:sldMkLst>
          <pc:docMk/>
          <pc:sldMk cId="2891995291" sldId="428"/>
        </pc:sldMkLst>
        <pc:picChg chg="mod">
          <ac:chgData name="Anurak Tantartippartai" userId="055cb69d-d204-4f95-b446-f1772e1d74c4" providerId="ADAL" clId="{9271E9BC-A104-42DE-8A0C-2C103BAB8AB1}" dt="2026-06-22T13:41:25.855" v="57" actId="14100"/>
          <ac:picMkLst>
            <pc:docMk/>
            <pc:sldMk cId="2891995291" sldId="428"/>
            <ac:picMk id="9" creationId="{00430ADD-21F7-08F7-DFE3-C64B1F6F0EE2}"/>
          </ac:picMkLst>
        </pc:picChg>
        <pc:picChg chg="add mod">
          <ac:chgData name="Anurak Tantartippartai" userId="055cb69d-d204-4f95-b446-f1772e1d74c4" providerId="ADAL" clId="{9271E9BC-A104-42DE-8A0C-2C103BAB8AB1}" dt="2026-06-22T13:41:15.568" v="55" actId="1076"/>
          <ac:picMkLst>
            <pc:docMk/>
            <pc:sldMk cId="2891995291" sldId="428"/>
            <ac:picMk id="10" creationId="{315BB59A-DB0E-C802-923B-365B87A9AD2A}"/>
          </ac:picMkLst>
        </pc:picChg>
        <pc:picChg chg="del">
          <ac:chgData name="Anurak Tantartippartai" userId="055cb69d-d204-4f95-b446-f1772e1d74c4" providerId="ADAL" clId="{9271E9BC-A104-42DE-8A0C-2C103BAB8AB1}" dt="2026-06-22T13:33:01.060" v="5" actId="478"/>
          <ac:picMkLst>
            <pc:docMk/>
            <pc:sldMk cId="2891995291" sldId="428"/>
            <ac:picMk id="20" creationId="{75B51500-094D-835E-7C83-CD97158151B0}"/>
          </ac:picMkLst>
        </pc:picChg>
      </pc:sldChg>
      <pc:sldChg chg="addSp delSp modSp mod">
        <pc:chgData name="Anurak Tantartippartai" userId="055cb69d-d204-4f95-b446-f1772e1d74c4" providerId="ADAL" clId="{9271E9BC-A104-42DE-8A0C-2C103BAB8AB1}" dt="2026-06-22T13:42:21.081" v="63" actId="14100"/>
        <pc:sldMkLst>
          <pc:docMk/>
          <pc:sldMk cId="873151737" sldId="429"/>
        </pc:sldMkLst>
        <pc:picChg chg="mod">
          <ac:chgData name="Anurak Tantartippartai" userId="055cb69d-d204-4f95-b446-f1772e1d74c4" providerId="ADAL" clId="{9271E9BC-A104-42DE-8A0C-2C103BAB8AB1}" dt="2026-06-22T13:42:21.081" v="63" actId="14100"/>
          <ac:picMkLst>
            <pc:docMk/>
            <pc:sldMk cId="873151737" sldId="429"/>
            <ac:picMk id="9" creationId="{42CF9A24-80D3-49C5-49C1-82B1AABB5080}"/>
          </ac:picMkLst>
        </pc:picChg>
        <pc:picChg chg="del">
          <ac:chgData name="Anurak Tantartippartai" userId="055cb69d-d204-4f95-b446-f1772e1d74c4" providerId="ADAL" clId="{9271E9BC-A104-42DE-8A0C-2C103BAB8AB1}" dt="2026-06-22T13:33:03.425" v="6" actId="478"/>
          <ac:picMkLst>
            <pc:docMk/>
            <pc:sldMk cId="873151737" sldId="429"/>
            <ac:picMk id="10" creationId="{B304D3C5-2828-6B52-B161-CFD25E26425F}"/>
          </ac:picMkLst>
        </pc:picChg>
        <pc:picChg chg="add mod">
          <ac:chgData name="Anurak Tantartippartai" userId="055cb69d-d204-4f95-b446-f1772e1d74c4" providerId="ADAL" clId="{9271E9BC-A104-42DE-8A0C-2C103BAB8AB1}" dt="2026-06-22T13:42:15.648" v="62" actId="1076"/>
          <ac:picMkLst>
            <pc:docMk/>
            <pc:sldMk cId="873151737" sldId="429"/>
            <ac:picMk id="12" creationId="{FF86A98C-D429-3AA2-6615-47C161AAEB56}"/>
          </ac:picMkLst>
        </pc:picChg>
      </pc:sldChg>
      <pc:sldChg chg="addSp delSp modSp mod">
        <pc:chgData name="Anurak Tantartippartai" userId="055cb69d-d204-4f95-b446-f1772e1d74c4" providerId="ADAL" clId="{9271E9BC-A104-42DE-8A0C-2C103BAB8AB1}" dt="2026-06-22T13:43:58.530" v="75" actId="14100"/>
        <pc:sldMkLst>
          <pc:docMk/>
          <pc:sldMk cId="262635055" sldId="430"/>
        </pc:sldMkLst>
        <pc:picChg chg="mod">
          <ac:chgData name="Anurak Tantartippartai" userId="055cb69d-d204-4f95-b446-f1772e1d74c4" providerId="ADAL" clId="{9271E9BC-A104-42DE-8A0C-2C103BAB8AB1}" dt="2026-06-22T13:43:58.530" v="75" actId="14100"/>
          <ac:picMkLst>
            <pc:docMk/>
            <pc:sldMk cId="262635055" sldId="430"/>
            <ac:picMk id="9" creationId="{3A1A0804-7659-64FD-3740-AFCF9152012C}"/>
          </ac:picMkLst>
        </pc:picChg>
        <pc:picChg chg="del">
          <ac:chgData name="Anurak Tantartippartai" userId="055cb69d-d204-4f95-b446-f1772e1d74c4" providerId="ADAL" clId="{9271E9BC-A104-42DE-8A0C-2C103BAB8AB1}" dt="2026-06-22T13:33:07.317" v="7" actId="478"/>
          <ac:picMkLst>
            <pc:docMk/>
            <pc:sldMk cId="262635055" sldId="430"/>
            <ac:picMk id="10" creationId="{07A67A04-AE16-5B33-884A-0E5FB3921482}"/>
          </ac:picMkLst>
        </pc:picChg>
        <pc:picChg chg="add mod">
          <ac:chgData name="Anurak Tantartippartai" userId="055cb69d-d204-4f95-b446-f1772e1d74c4" providerId="ADAL" clId="{9271E9BC-A104-42DE-8A0C-2C103BAB8AB1}" dt="2026-06-22T13:43:54.381" v="74" actId="1076"/>
          <ac:picMkLst>
            <pc:docMk/>
            <pc:sldMk cId="262635055" sldId="430"/>
            <ac:picMk id="12" creationId="{D1325C2F-1081-3DDC-491D-4F3C14A6B636}"/>
          </ac:picMkLst>
        </pc:picChg>
      </pc:sldChg>
      <pc:sldChg chg="addSp modSp add mod">
        <pc:chgData name="Anurak Tantartippartai" userId="055cb69d-d204-4f95-b446-f1772e1d74c4" providerId="ADAL" clId="{9271E9BC-A104-42DE-8A0C-2C103BAB8AB1}" dt="2026-06-22T13:46:26.586" v="87" actId="14100"/>
        <pc:sldMkLst>
          <pc:docMk/>
          <pc:sldMk cId="292956590" sldId="431"/>
        </pc:sldMkLst>
        <pc:picChg chg="mod">
          <ac:chgData name="Anurak Tantartippartai" userId="055cb69d-d204-4f95-b446-f1772e1d74c4" providerId="ADAL" clId="{9271E9BC-A104-42DE-8A0C-2C103BAB8AB1}" dt="2026-06-22T13:46:26.586" v="87" actId="14100"/>
          <ac:picMkLst>
            <pc:docMk/>
            <pc:sldMk cId="292956590" sldId="431"/>
            <ac:picMk id="9" creationId="{9F2A415A-647A-D4B5-B7E8-F6BB91D026DE}"/>
          </ac:picMkLst>
        </pc:picChg>
        <pc:picChg chg="add mod">
          <ac:chgData name="Anurak Tantartippartai" userId="055cb69d-d204-4f95-b446-f1772e1d74c4" providerId="ADAL" clId="{9271E9BC-A104-42DE-8A0C-2C103BAB8AB1}" dt="2026-06-22T13:46:22.467" v="86" actId="1076"/>
          <ac:picMkLst>
            <pc:docMk/>
            <pc:sldMk cId="292956590" sldId="431"/>
            <ac:picMk id="10" creationId="{0303429A-92AF-CD6C-1996-FB00D4183CB7}"/>
          </ac:picMkLst>
        </pc:picChg>
      </pc:sldChg>
      <pc:sldChg chg="addSp modSp add mod">
        <pc:chgData name="Anurak Tantartippartai" userId="055cb69d-d204-4f95-b446-f1772e1d74c4" providerId="ADAL" clId="{9271E9BC-A104-42DE-8A0C-2C103BAB8AB1}" dt="2026-06-22T13:58:43.662" v="151" actId="1037"/>
        <pc:sldMkLst>
          <pc:docMk/>
          <pc:sldMk cId="1080124749" sldId="432"/>
        </pc:sldMkLst>
        <pc:picChg chg="mod">
          <ac:chgData name="Anurak Tantartippartai" userId="055cb69d-d204-4f95-b446-f1772e1d74c4" providerId="ADAL" clId="{9271E9BC-A104-42DE-8A0C-2C103BAB8AB1}" dt="2026-06-22T13:50:14.572" v="93" actId="14100"/>
          <ac:picMkLst>
            <pc:docMk/>
            <pc:sldMk cId="1080124749" sldId="432"/>
            <ac:picMk id="9" creationId="{02AC4AC6-8B59-9BB5-0028-F207CD525F01}"/>
          </ac:picMkLst>
        </pc:picChg>
        <pc:picChg chg="add mod">
          <ac:chgData name="Anurak Tantartippartai" userId="055cb69d-d204-4f95-b446-f1772e1d74c4" providerId="ADAL" clId="{9271E9BC-A104-42DE-8A0C-2C103BAB8AB1}" dt="2026-06-22T13:58:43.662" v="151" actId="1037"/>
          <ac:picMkLst>
            <pc:docMk/>
            <pc:sldMk cId="1080124749" sldId="432"/>
            <ac:picMk id="10" creationId="{54F3CF03-B44C-736E-95E2-A1E02423A821}"/>
          </ac:picMkLst>
        </pc:picChg>
      </pc:sldChg>
      <pc:sldChg chg="addSp delSp modSp add mod setBg">
        <pc:chgData name="Anurak Tantartippartai" userId="055cb69d-d204-4f95-b446-f1772e1d74c4" providerId="ADAL" clId="{9271E9BC-A104-42DE-8A0C-2C103BAB8AB1}" dt="2026-06-22T13:54:47.037" v="115" actId="14100"/>
        <pc:sldMkLst>
          <pc:docMk/>
          <pc:sldMk cId="1941992055" sldId="433"/>
        </pc:sldMkLst>
        <pc:spChg chg="mod">
          <ac:chgData name="Anurak Tantartippartai" userId="055cb69d-d204-4f95-b446-f1772e1d74c4" providerId="ADAL" clId="{9271E9BC-A104-42DE-8A0C-2C103BAB8AB1}" dt="2026-06-22T13:54:17.547" v="108" actId="26606"/>
          <ac:spMkLst>
            <pc:docMk/>
            <pc:sldMk cId="1941992055" sldId="433"/>
            <ac:spMk id="2" creationId="{C1B97F2C-AC39-F54C-8D21-E4F07A382F54}"/>
          </ac:spMkLst>
        </pc:spChg>
        <pc:spChg chg="add del">
          <ac:chgData name="Anurak Tantartippartai" userId="055cb69d-d204-4f95-b446-f1772e1d74c4" providerId="ADAL" clId="{9271E9BC-A104-42DE-8A0C-2C103BAB8AB1}" dt="2026-06-22T13:54:17.547" v="108" actId="26606"/>
          <ac:spMkLst>
            <pc:docMk/>
            <pc:sldMk cId="1941992055" sldId="433"/>
            <ac:spMk id="4" creationId="{22757E16-3086-C7D7-FA00-6ED9323385CD}"/>
          </ac:spMkLst>
        </pc:spChg>
        <pc:spChg chg="add del">
          <ac:chgData name="Anurak Tantartippartai" userId="055cb69d-d204-4f95-b446-f1772e1d74c4" providerId="ADAL" clId="{9271E9BC-A104-42DE-8A0C-2C103BAB8AB1}" dt="2026-06-22T13:54:17.547" v="108" actId="26606"/>
          <ac:spMkLst>
            <pc:docMk/>
            <pc:sldMk cId="1941992055" sldId="433"/>
            <ac:spMk id="5" creationId="{2D214732-87D6-6CFA-2189-7E93299ACB24}"/>
          </ac:spMkLst>
        </pc:spChg>
        <pc:spChg chg="add del">
          <ac:chgData name="Anurak Tantartippartai" userId="055cb69d-d204-4f95-b446-f1772e1d74c4" providerId="ADAL" clId="{9271E9BC-A104-42DE-8A0C-2C103BAB8AB1}" dt="2026-06-22T13:54:17.547" v="108" actId="26606"/>
          <ac:spMkLst>
            <pc:docMk/>
            <pc:sldMk cId="1941992055" sldId="433"/>
            <ac:spMk id="6" creationId="{342D063F-113D-8AFA-FF7A-BD87097385DE}"/>
          </ac:spMkLst>
        </pc:spChg>
        <pc:spChg chg="ord">
          <ac:chgData name="Anurak Tantartippartai" userId="055cb69d-d204-4f95-b446-f1772e1d74c4" providerId="ADAL" clId="{9271E9BC-A104-42DE-8A0C-2C103BAB8AB1}" dt="2026-06-22T13:54:17.547" v="108" actId="26606"/>
          <ac:spMkLst>
            <pc:docMk/>
            <pc:sldMk cId="1941992055" sldId="433"/>
            <ac:spMk id="7" creationId="{0F3C7C5C-FB38-F498-967D-4EF6F61E500B}"/>
          </ac:spMkLst>
        </pc:spChg>
        <pc:spChg chg="add del">
          <ac:chgData name="Anurak Tantartippartai" userId="055cb69d-d204-4f95-b446-f1772e1d74c4" providerId="ADAL" clId="{9271E9BC-A104-42DE-8A0C-2C103BAB8AB1}" dt="2026-06-22T13:54:17.547" v="108" actId="26606"/>
          <ac:spMkLst>
            <pc:docMk/>
            <pc:sldMk cId="1941992055" sldId="433"/>
            <ac:spMk id="11" creationId="{3B51F998-9B3B-A5F1-8A91-E4BBDE4DEC60}"/>
          </ac:spMkLst>
        </pc:spChg>
        <pc:spChg chg="mod ord">
          <ac:chgData name="Anurak Tantartippartai" userId="055cb69d-d204-4f95-b446-f1772e1d74c4" providerId="ADAL" clId="{9271E9BC-A104-42DE-8A0C-2C103BAB8AB1}" dt="2026-06-22T13:54:17.547" v="108" actId="26606"/>
          <ac:spMkLst>
            <pc:docMk/>
            <pc:sldMk cId="1941992055" sldId="433"/>
            <ac:spMk id="16" creationId="{5DBD9640-1C4B-C12A-ED2D-BE877E5E9E27}"/>
          </ac:spMkLst>
        </pc:spChg>
        <pc:spChg chg="add del">
          <ac:chgData name="Anurak Tantartippartai" userId="055cb69d-d204-4f95-b446-f1772e1d74c4" providerId="ADAL" clId="{9271E9BC-A104-42DE-8A0C-2C103BAB8AB1}" dt="2026-06-22T13:54:17.547" v="108" actId="26606"/>
          <ac:spMkLst>
            <pc:docMk/>
            <pc:sldMk cId="1941992055" sldId="433"/>
            <ac:spMk id="23" creationId="{04C9EC4B-7AC1-4C30-9582-FCF185FE5D80}"/>
          </ac:spMkLst>
        </pc:spChg>
        <pc:spChg chg="add del">
          <ac:chgData name="Anurak Tantartippartai" userId="055cb69d-d204-4f95-b446-f1772e1d74c4" providerId="ADAL" clId="{9271E9BC-A104-42DE-8A0C-2C103BAB8AB1}" dt="2026-06-22T13:54:17.547" v="108" actId="26606"/>
          <ac:spMkLst>
            <pc:docMk/>
            <pc:sldMk cId="1941992055" sldId="433"/>
            <ac:spMk id="25" creationId="{7B5A972B-FA62-4B8A-86FD-875DF2CF50CB}"/>
          </ac:spMkLst>
        </pc:spChg>
        <pc:spChg chg="add del">
          <ac:chgData name="Anurak Tantartippartai" userId="055cb69d-d204-4f95-b446-f1772e1d74c4" providerId="ADAL" clId="{9271E9BC-A104-42DE-8A0C-2C103BAB8AB1}" dt="2026-06-22T13:54:17.547" v="108" actId="26606"/>
          <ac:spMkLst>
            <pc:docMk/>
            <pc:sldMk cId="1941992055" sldId="433"/>
            <ac:spMk id="31" creationId="{BC9053C4-E873-4D52-ADC6-FDFBBB2BBC86}"/>
          </ac:spMkLst>
        </pc:spChg>
        <pc:picChg chg="mod">
          <ac:chgData name="Anurak Tantartippartai" userId="055cb69d-d204-4f95-b446-f1772e1d74c4" providerId="ADAL" clId="{9271E9BC-A104-42DE-8A0C-2C103BAB8AB1}" dt="2026-06-22T13:54:47.037" v="115" actId="14100"/>
          <ac:picMkLst>
            <pc:docMk/>
            <pc:sldMk cId="1941992055" sldId="433"/>
            <ac:picMk id="9" creationId="{602B201E-9293-216C-4A49-27BEE2446402}"/>
          </ac:picMkLst>
        </pc:picChg>
        <pc:picChg chg="add mod">
          <ac:chgData name="Anurak Tantartippartai" userId="055cb69d-d204-4f95-b446-f1772e1d74c4" providerId="ADAL" clId="{9271E9BC-A104-42DE-8A0C-2C103BAB8AB1}" dt="2026-06-22T13:54:33.259" v="112" actId="14100"/>
          <ac:picMkLst>
            <pc:docMk/>
            <pc:sldMk cId="1941992055" sldId="433"/>
            <ac:picMk id="10" creationId="{9D9BEE72-F08D-FEAE-D0E1-66CECA020282}"/>
          </ac:picMkLst>
        </pc:picChg>
        <pc:picChg chg="mod">
          <ac:chgData name="Anurak Tantartippartai" userId="055cb69d-d204-4f95-b446-f1772e1d74c4" providerId="ADAL" clId="{9271E9BC-A104-42DE-8A0C-2C103BAB8AB1}" dt="2026-06-22T13:54:15.291" v="100" actId="27614"/>
          <ac:picMkLst>
            <pc:docMk/>
            <pc:sldMk cId="1941992055" sldId="433"/>
            <ac:picMk id="13" creationId="{7374FD0B-186B-AA14-8413-13AC3E1E261A}"/>
          </ac:picMkLst>
        </pc:picChg>
        <pc:picChg chg="mod">
          <ac:chgData name="Anurak Tantartippartai" userId="055cb69d-d204-4f95-b446-f1772e1d74c4" providerId="ADAL" clId="{9271E9BC-A104-42DE-8A0C-2C103BAB8AB1}" dt="2026-06-22T13:54:15.396" v="106" actId="27614"/>
          <ac:picMkLst>
            <pc:docMk/>
            <pc:sldMk cId="1941992055" sldId="433"/>
            <ac:picMk id="14" creationId="{9BF84339-2726-74A9-DDDA-CBEE705DA8A3}"/>
          </ac:picMkLst>
        </pc:picChg>
        <pc:picChg chg="mod">
          <ac:chgData name="Anurak Tantartippartai" userId="055cb69d-d204-4f95-b446-f1772e1d74c4" providerId="ADAL" clId="{9271E9BC-A104-42DE-8A0C-2C103BAB8AB1}" dt="2026-06-22T13:54:14.891" v="98" actId="27614"/>
          <ac:picMkLst>
            <pc:docMk/>
            <pc:sldMk cId="1941992055" sldId="433"/>
            <ac:picMk id="15" creationId="{A27735FA-72A2-42C1-06A0-639C5BDDB1A6}"/>
          </ac:picMkLst>
        </pc:picChg>
      </pc:sldChg>
      <pc:sldChg chg="addSp modSp add mod">
        <pc:chgData name="Anurak Tantartippartai" userId="055cb69d-d204-4f95-b446-f1772e1d74c4" providerId="ADAL" clId="{9271E9BC-A104-42DE-8A0C-2C103BAB8AB1}" dt="2026-06-22T13:58:32.152" v="126" actId="14100"/>
        <pc:sldMkLst>
          <pc:docMk/>
          <pc:sldMk cId="3460764525" sldId="434"/>
        </pc:sldMkLst>
        <pc:picChg chg="add mod">
          <ac:chgData name="Anurak Tantartippartai" userId="055cb69d-d204-4f95-b446-f1772e1d74c4" providerId="ADAL" clId="{9271E9BC-A104-42DE-8A0C-2C103BAB8AB1}" dt="2026-06-22T13:58:32.152" v="126" actId="14100"/>
          <ac:picMkLst>
            <pc:docMk/>
            <pc:sldMk cId="3460764525" sldId="434"/>
            <ac:picMk id="10" creationId="{D5DB5A58-421B-BBE7-4787-A73CEE25AA61}"/>
          </ac:picMkLst>
        </pc:picChg>
      </pc:sldChg>
      <pc:sldChg chg="addSp modSp add mod">
        <pc:chgData name="Anurak Tantartippartai" userId="055cb69d-d204-4f95-b446-f1772e1d74c4" providerId="ADAL" clId="{9271E9BC-A104-42DE-8A0C-2C103BAB8AB1}" dt="2026-06-22T13:58:17.429" v="124" actId="1076"/>
        <pc:sldMkLst>
          <pc:docMk/>
          <pc:sldMk cId="2212466343" sldId="435"/>
        </pc:sldMkLst>
        <pc:picChg chg="mod">
          <ac:chgData name="Anurak Tantartippartai" userId="055cb69d-d204-4f95-b446-f1772e1d74c4" providerId="ADAL" clId="{9271E9BC-A104-42DE-8A0C-2C103BAB8AB1}" dt="2026-06-22T13:58:08.816" v="122" actId="14100"/>
          <ac:picMkLst>
            <pc:docMk/>
            <pc:sldMk cId="2212466343" sldId="435"/>
            <ac:picMk id="9" creationId="{E8ED0F5D-9A45-DE75-D17C-9B887D20D435}"/>
          </ac:picMkLst>
        </pc:picChg>
        <pc:picChg chg="add mod">
          <ac:chgData name="Anurak Tantartippartai" userId="055cb69d-d204-4f95-b446-f1772e1d74c4" providerId="ADAL" clId="{9271E9BC-A104-42DE-8A0C-2C103BAB8AB1}" dt="2026-06-22T13:58:17.429" v="124" actId="1076"/>
          <ac:picMkLst>
            <pc:docMk/>
            <pc:sldMk cId="2212466343" sldId="435"/>
            <ac:picMk id="10" creationId="{EC49AFAA-218A-0EC4-0628-A89B3F84FD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AAAF045-FEF6-43EA-9CDC-C84FC3F85E9C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732A5D0C-08AD-4E3C-8516-D114A0699B3D}"/>
              </a:ext>
            </a:extLst>
          </p:cNvPr>
          <p:cNvSpPr/>
          <p:nvPr userDrawn="1"/>
        </p:nvSpPr>
        <p:spPr>
          <a:xfrm>
            <a:off x="715992" y="603849"/>
            <a:ext cx="7686136" cy="3071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1D62A92E-367B-4AED-9BF2-67B2F827F9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4919" y="603849"/>
            <a:ext cx="3658673" cy="377837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7907DAC-BE9B-4895-8186-9FC52DC944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78699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0C332E3-A652-4A98-8710-933ED8F95A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930133" y="1953571"/>
            <a:ext cx="4095290" cy="3002616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2CAE86F-1D9F-4FF8-9467-90082F013CB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33C00B1-CA2C-494A-A566-6790FD0946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7814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77CA480-4518-4BF0-9AD6-18091AD7F1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38700" y="3941782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A166A0-037E-44A3-B0C5-D536749BF6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7400" y="159172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ABE4363D-0999-4850-AE33-1A1B530A845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6100" y="3955362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5B2035F-43A5-4EFF-BE2E-45917BEDCAF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54800" y="157814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1984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82909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4333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22400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4837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2449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8912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8720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8333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731765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7595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3004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33C00B1-CA2C-494A-A566-6790FD0946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7814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77CA480-4518-4BF0-9AD6-18091AD7F1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38700" y="3941782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A166A0-037E-44A3-B0C5-D536749BF6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7400" y="159172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ABE4363D-0999-4850-AE33-1A1B530A845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6100" y="3955362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5B2035F-43A5-4EFF-BE2E-45917BEDCAF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54800" y="157814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615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33C00B1-CA2C-494A-A566-6790FD0946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7814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77CA480-4518-4BF0-9AD6-18091AD7F1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38700" y="3941782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A166A0-037E-44A3-B0C5-D536749BF6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7400" y="159172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ABE4363D-0999-4850-AE33-1A1B530A845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6100" y="3955362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5B2035F-43A5-4EFF-BE2E-45917BEDCAF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54800" y="157814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9A6A539-B7C1-455B-A332-7354E9CDB6EE}"/>
              </a:ext>
            </a:extLst>
          </p:cNvPr>
          <p:cNvSpPr/>
          <p:nvPr userDrawn="1"/>
        </p:nvSpPr>
        <p:spPr>
          <a:xfrm>
            <a:off x="3985404" y="918494"/>
            <a:ext cx="6788988" cy="5021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B131B09-149B-40B6-9249-44A4B9358F6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7795" y="2001328"/>
            <a:ext cx="1631465" cy="28553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F796B7A-F292-4DAB-8FF1-6D0AF3ECA3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4489" y="2001328"/>
            <a:ext cx="5007269" cy="28553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12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84">
            <a:extLst>
              <a:ext uri="{FF2B5EF4-FFF2-40B4-BE49-F238E27FC236}">
                <a16:creationId xmlns:a16="http://schemas.microsoft.com/office/drawing/2014/main" id="{08487DA2-01E2-45CB-A496-FDE46DB83E53}"/>
              </a:ext>
            </a:extLst>
          </p:cNvPr>
          <p:cNvSpPr/>
          <p:nvPr userDrawn="1"/>
        </p:nvSpPr>
        <p:spPr>
          <a:xfrm>
            <a:off x="3718801" y="5611520"/>
            <a:ext cx="4782651" cy="5173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148A2B19-58B1-4137-90BB-5AD7AC860EC5}"/>
              </a:ext>
            </a:extLst>
          </p:cNvPr>
          <p:cNvGrpSpPr/>
          <p:nvPr userDrawn="1"/>
        </p:nvGrpSpPr>
        <p:grpSpPr>
          <a:xfrm>
            <a:off x="3857257" y="2331942"/>
            <a:ext cx="4505740" cy="3543840"/>
            <a:chOff x="2444748" y="555045"/>
            <a:chExt cx="7282048" cy="5727454"/>
          </a:xfrm>
        </p:grpSpPr>
        <p:sp>
          <p:nvSpPr>
            <p:cNvPr id="5" name="Freeform: Shape 86">
              <a:extLst>
                <a:ext uri="{FF2B5EF4-FFF2-40B4-BE49-F238E27FC236}">
                  <a16:creationId xmlns:a16="http://schemas.microsoft.com/office/drawing/2014/main" id="{75629B70-1872-44F2-BC47-5EBB399C875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7">
              <a:extLst>
                <a:ext uri="{FF2B5EF4-FFF2-40B4-BE49-F238E27FC236}">
                  <a16:creationId xmlns:a16="http://schemas.microsoft.com/office/drawing/2014/main" id="{E80C35BD-869C-4D8D-BFC9-81415EA32E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88">
              <a:extLst>
                <a:ext uri="{FF2B5EF4-FFF2-40B4-BE49-F238E27FC236}">
                  <a16:creationId xmlns:a16="http://schemas.microsoft.com/office/drawing/2014/main" id="{E4B6C454-BD2B-4663-80C9-37CD4D8CFDC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9">
              <a:extLst>
                <a:ext uri="{FF2B5EF4-FFF2-40B4-BE49-F238E27FC236}">
                  <a16:creationId xmlns:a16="http://schemas.microsoft.com/office/drawing/2014/main" id="{9E78FBBE-66C6-4443-BA72-F0F9CEE364A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0">
              <a:extLst>
                <a:ext uri="{FF2B5EF4-FFF2-40B4-BE49-F238E27FC236}">
                  <a16:creationId xmlns:a16="http://schemas.microsoft.com/office/drawing/2014/main" id="{9382479E-C9AD-4BFC-AABB-49F38F7B20A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1">
              <a:extLst>
                <a:ext uri="{FF2B5EF4-FFF2-40B4-BE49-F238E27FC236}">
                  <a16:creationId xmlns:a16="http://schemas.microsoft.com/office/drawing/2014/main" id="{53F4A6CD-385A-42DF-8324-D2288070A3F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2">
              <a:extLst>
                <a:ext uri="{FF2B5EF4-FFF2-40B4-BE49-F238E27FC236}">
                  <a16:creationId xmlns:a16="http://schemas.microsoft.com/office/drawing/2014/main" id="{FB754D38-7470-45C6-A531-A3034ED9280D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93">
              <a:extLst>
                <a:ext uri="{FF2B5EF4-FFF2-40B4-BE49-F238E27FC236}">
                  <a16:creationId xmlns:a16="http://schemas.microsoft.com/office/drawing/2014/main" id="{04BE8F46-AE5C-4B48-ADE3-05A760EDC2A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56ED74C-4AA6-474C-97BF-C5D92C876D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44716" y="2524523"/>
            <a:ext cx="4130822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8998FE7-2459-4E48-8AC7-2D7D795151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0D39BB10-5FB8-4A10-90BB-A072E797968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05841" y="448493"/>
            <a:ext cx="4589410" cy="5961014"/>
          </a:xfrm>
          <a:custGeom>
            <a:avLst/>
            <a:gdLst>
              <a:gd name="connsiteX0" fmla="*/ 2355665 w 4589410"/>
              <a:gd name="connsiteY0" fmla="*/ 5725881 h 5961014"/>
              <a:gd name="connsiteX1" fmla="*/ 3984168 w 4589410"/>
              <a:gd name="connsiteY1" fmla="*/ 5725881 h 5961014"/>
              <a:gd name="connsiteX2" fmla="*/ 3984168 w 4589410"/>
              <a:gd name="connsiteY2" fmla="*/ 5961014 h 5961014"/>
              <a:gd name="connsiteX3" fmla="*/ 2355665 w 4589410"/>
              <a:gd name="connsiteY3" fmla="*/ 5961014 h 5961014"/>
              <a:gd name="connsiteX4" fmla="*/ 605244 w 4589410"/>
              <a:gd name="connsiteY4" fmla="*/ 5190304 h 5961014"/>
              <a:gd name="connsiteX5" fmla="*/ 2233747 w 4589410"/>
              <a:gd name="connsiteY5" fmla="*/ 5190304 h 5961014"/>
              <a:gd name="connsiteX6" fmla="*/ 2233747 w 4589410"/>
              <a:gd name="connsiteY6" fmla="*/ 5756361 h 5961014"/>
              <a:gd name="connsiteX7" fmla="*/ 605244 w 4589410"/>
              <a:gd name="connsiteY7" fmla="*/ 5756361 h 5961014"/>
              <a:gd name="connsiteX8" fmla="*/ 2355665 w 4589410"/>
              <a:gd name="connsiteY8" fmla="*/ 4214945 h 5961014"/>
              <a:gd name="connsiteX9" fmla="*/ 3984168 w 4589410"/>
              <a:gd name="connsiteY9" fmla="*/ 4214945 h 5961014"/>
              <a:gd name="connsiteX10" fmla="*/ 3984168 w 4589410"/>
              <a:gd name="connsiteY10" fmla="*/ 5608316 h 5961014"/>
              <a:gd name="connsiteX11" fmla="*/ 2355665 w 4589410"/>
              <a:gd name="connsiteY11" fmla="*/ 5608316 h 5961014"/>
              <a:gd name="connsiteX12" fmla="*/ 1 w 4589410"/>
              <a:gd name="connsiteY12" fmla="*/ 2233746 h 5961014"/>
              <a:gd name="connsiteX13" fmla="*/ 483327 w 4589410"/>
              <a:gd name="connsiteY13" fmla="*/ 2233746 h 5961014"/>
              <a:gd name="connsiteX14" fmla="*/ 483327 w 4589410"/>
              <a:gd name="connsiteY14" fmla="*/ 5961014 h 5961014"/>
              <a:gd name="connsiteX15" fmla="*/ 1 w 4589410"/>
              <a:gd name="connsiteY15" fmla="*/ 5961014 h 5961014"/>
              <a:gd name="connsiteX16" fmla="*/ 4106084 w 4589410"/>
              <a:gd name="connsiteY16" fmla="*/ 1820090 h 5961014"/>
              <a:gd name="connsiteX17" fmla="*/ 4589410 w 4589410"/>
              <a:gd name="connsiteY17" fmla="*/ 1820090 h 5961014"/>
              <a:gd name="connsiteX18" fmla="*/ 4589410 w 4589410"/>
              <a:gd name="connsiteY18" fmla="*/ 5608315 h 5961014"/>
              <a:gd name="connsiteX19" fmla="*/ 4106084 w 4589410"/>
              <a:gd name="connsiteY19" fmla="*/ 5608315 h 5961014"/>
              <a:gd name="connsiteX20" fmla="*/ 605244 w 4589410"/>
              <a:gd name="connsiteY20" fmla="*/ 1323701 h 5961014"/>
              <a:gd name="connsiteX21" fmla="*/ 2233747 w 4589410"/>
              <a:gd name="connsiteY21" fmla="*/ 1323701 h 5961014"/>
              <a:gd name="connsiteX22" fmla="*/ 2233747 w 4589410"/>
              <a:gd name="connsiteY22" fmla="*/ 5050968 h 5961014"/>
              <a:gd name="connsiteX23" fmla="*/ 605244 w 4589410"/>
              <a:gd name="connsiteY23" fmla="*/ 5050968 h 5961014"/>
              <a:gd name="connsiteX24" fmla="*/ 1 w 4589410"/>
              <a:gd name="connsiteY24" fmla="*/ 1323701 h 5961014"/>
              <a:gd name="connsiteX25" fmla="*/ 483327 w 4589410"/>
              <a:gd name="connsiteY25" fmla="*/ 1323701 h 5961014"/>
              <a:gd name="connsiteX26" fmla="*/ 483327 w 4589410"/>
              <a:gd name="connsiteY26" fmla="*/ 2133597 h 5961014"/>
              <a:gd name="connsiteX27" fmla="*/ 1 w 4589410"/>
              <a:gd name="connsiteY27" fmla="*/ 2133597 h 5961014"/>
              <a:gd name="connsiteX28" fmla="*/ 4106084 w 4589410"/>
              <a:gd name="connsiteY28" fmla="*/ 910045 h 5961014"/>
              <a:gd name="connsiteX29" fmla="*/ 4589410 w 4589410"/>
              <a:gd name="connsiteY29" fmla="*/ 910045 h 5961014"/>
              <a:gd name="connsiteX30" fmla="*/ 4589410 w 4589410"/>
              <a:gd name="connsiteY30" fmla="*/ 1719942 h 5961014"/>
              <a:gd name="connsiteX31" fmla="*/ 4106084 w 4589410"/>
              <a:gd name="connsiteY31" fmla="*/ 1719942 h 5961014"/>
              <a:gd name="connsiteX32" fmla="*/ 2355665 w 4589410"/>
              <a:gd name="connsiteY32" fmla="*/ 370113 h 5961014"/>
              <a:gd name="connsiteX33" fmla="*/ 3984168 w 4589410"/>
              <a:gd name="connsiteY33" fmla="*/ 370113 h 5961014"/>
              <a:gd name="connsiteX34" fmla="*/ 3984168 w 4589410"/>
              <a:gd name="connsiteY34" fmla="*/ 4097380 h 5961014"/>
              <a:gd name="connsiteX35" fmla="*/ 2355665 w 4589410"/>
              <a:gd name="connsiteY35" fmla="*/ 4097380 h 5961014"/>
              <a:gd name="connsiteX36" fmla="*/ 0 w 4589410"/>
              <a:gd name="connsiteY36" fmla="*/ 370113 h 5961014"/>
              <a:gd name="connsiteX37" fmla="*/ 1084218 w 4589410"/>
              <a:gd name="connsiteY37" fmla="*/ 370113 h 5961014"/>
              <a:gd name="connsiteX38" fmla="*/ 1084218 w 4589410"/>
              <a:gd name="connsiteY38" fmla="*/ 1184364 h 5961014"/>
              <a:gd name="connsiteX39" fmla="*/ 0 w 4589410"/>
              <a:gd name="connsiteY39" fmla="*/ 1184364 h 5961014"/>
              <a:gd name="connsiteX40" fmla="*/ 4106084 w 4589410"/>
              <a:gd name="connsiteY40" fmla="*/ 0 h 5961014"/>
              <a:gd name="connsiteX41" fmla="*/ 4589410 w 4589410"/>
              <a:gd name="connsiteY41" fmla="*/ 0 h 5961014"/>
              <a:gd name="connsiteX42" fmla="*/ 4589410 w 4589410"/>
              <a:gd name="connsiteY42" fmla="*/ 809897 h 5961014"/>
              <a:gd name="connsiteX43" fmla="*/ 4106084 w 4589410"/>
              <a:gd name="connsiteY43" fmla="*/ 809897 h 5961014"/>
              <a:gd name="connsiteX44" fmla="*/ 1206136 w 4589410"/>
              <a:gd name="connsiteY44" fmla="*/ 0 h 5961014"/>
              <a:gd name="connsiteX45" fmla="*/ 2233747 w 4589410"/>
              <a:gd name="connsiteY45" fmla="*/ 0 h 5961014"/>
              <a:gd name="connsiteX46" fmla="*/ 2233747 w 4589410"/>
              <a:gd name="connsiteY46" fmla="*/ 1184364 h 5961014"/>
              <a:gd name="connsiteX47" fmla="*/ 1206136 w 4589410"/>
              <a:gd name="connsiteY47" fmla="*/ 1184364 h 596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589410" h="5961014">
                <a:moveTo>
                  <a:pt x="2355665" y="5725881"/>
                </a:moveTo>
                <a:lnTo>
                  <a:pt x="3984168" y="5725881"/>
                </a:lnTo>
                <a:lnTo>
                  <a:pt x="3984168" y="5961014"/>
                </a:lnTo>
                <a:lnTo>
                  <a:pt x="2355665" y="5961014"/>
                </a:lnTo>
                <a:close/>
                <a:moveTo>
                  <a:pt x="605244" y="5190304"/>
                </a:moveTo>
                <a:lnTo>
                  <a:pt x="2233747" y="5190304"/>
                </a:lnTo>
                <a:lnTo>
                  <a:pt x="2233747" y="5756361"/>
                </a:lnTo>
                <a:lnTo>
                  <a:pt x="605244" y="5756361"/>
                </a:lnTo>
                <a:close/>
                <a:moveTo>
                  <a:pt x="2355665" y="4214945"/>
                </a:moveTo>
                <a:lnTo>
                  <a:pt x="3984168" y="4214945"/>
                </a:lnTo>
                <a:lnTo>
                  <a:pt x="3984168" y="5608316"/>
                </a:lnTo>
                <a:lnTo>
                  <a:pt x="2355665" y="5608316"/>
                </a:lnTo>
                <a:close/>
                <a:moveTo>
                  <a:pt x="1" y="2233746"/>
                </a:moveTo>
                <a:lnTo>
                  <a:pt x="483327" y="2233746"/>
                </a:lnTo>
                <a:lnTo>
                  <a:pt x="483327" y="5961014"/>
                </a:lnTo>
                <a:lnTo>
                  <a:pt x="1" y="5961014"/>
                </a:lnTo>
                <a:close/>
                <a:moveTo>
                  <a:pt x="4106084" y="1820090"/>
                </a:moveTo>
                <a:lnTo>
                  <a:pt x="4589410" y="1820090"/>
                </a:lnTo>
                <a:lnTo>
                  <a:pt x="4589410" y="5608315"/>
                </a:lnTo>
                <a:lnTo>
                  <a:pt x="4106084" y="5608315"/>
                </a:lnTo>
                <a:close/>
                <a:moveTo>
                  <a:pt x="605244" y="1323701"/>
                </a:moveTo>
                <a:lnTo>
                  <a:pt x="2233747" y="1323701"/>
                </a:lnTo>
                <a:lnTo>
                  <a:pt x="2233747" y="5050968"/>
                </a:lnTo>
                <a:lnTo>
                  <a:pt x="605244" y="5050968"/>
                </a:lnTo>
                <a:close/>
                <a:moveTo>
                  <a:pt x="1" y="1323701"/>
                </a:moveTo>
                <a:lnTo>
                  <a:pt x="483327" y="1323701"/>
                </a:lnTo>
                <a:lnTo>
                  <a:pt x="483327" y="2133597"/>
                </a:lnTo>
                <a:lnTo>
                  <a:pt x="1" y="2133597"/>
                </a:lnTo>
                <a:close/>
                <a:moveTo>
                  <a:pt x="4106084" y="910045"/>
                </a:moveTo>
                <a:lnTo>
                  <a:pt x="4589410" y="910045"/>
                </a:lnTo>
                <a:lnTo>
                  <a:pt x="4589410" y="1719942"/>
                </a:lnTo>
                <a:lnTo>
                  <a:pt x="4106084" y="1719942"/>
                </a:lnTo>
                <a:close/>
                <a:moveTo>
                  <a:pt x="2355665" y="370113"/>
                </a:moveTo>
                <a:lnTo>
                  <a:pt x="3984168" y="370113"/>
                </a:lnTo>
                <a:lnTo>
                  <a:pt x="3984168" y="4097380"/>
                </a:lnTo>
                <a:lnTo>
                  <a:pt x="2355665" y="4097380"/>
                </a:lnTo>
                <a:close/>
                <a:moveTo>
                  <a:pt x="0" y="370113"/>
                </a:moveTo>
                <a:lnTo>
                  <a:pt x="1084218" y="370113"/>
                </a:lnTo>
                <a:lnTo>
                  <a:pt x="1084218" y="1184364"/>
                </a:lnTo>
                <a:lnTo>
                  <a:pt x="0" y="1184364"/>
                </a:lnTo>
                <a:close/>
                <a:moveTo>
                  <a:pt x="4106084" y="0"/>
                </a:moveTo>
                <a:lnTo>
                  <a:pt x="4589410" y="0"/>
                </a:lnTo>
                <a:lnTo>
                  <a:pt x="4589410" y="809897"/>
                </a:lnTo>
                <a:lnTo>
                  <a:pt x="4106084" y="809897"/>
                </a:lnTo>
                <a:close/>
                <a:moveTo>
                  <a:pt x="1206136" y="0"/>
                </a:moveTo>
                <a:lnTo>
                  <a:pt x="2233747" y="0"/>
                </a:lnTo>
                <a:lnTo>
                  <a:pt x="2233747" y="1184364"/>
                </a:lnTo>
                <a:lnTo>
                  <a:pt x="1206136" y="118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43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6B4B7A-9BF7-AA13-9E2B-260B7BFD56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304DECBC-D850-141B-DEF9-6B95EEAA4E8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" b="1987"/>
          <a:stretch>
            <a:fillRect/>
          </a:stretch>
        </p:blipFill>
        <p:spPr/>
      </p:pic>
      <p:pic>
        <p:nvPicPr>
          <p:cNvPr id="8" name="Picture Placeholder 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7054B666-DC06-1590-E2BC-D24E0391352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" b="1887"/>
          <a:stretch>
            <a:fillRect/>
          </a:stretch>
        </p:blipFill>
        <p:spPr/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53977C-FDC5-721B-AFFC-A101D4719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73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5019CC-638B-546A-5181-1258811F41C1}"/>
              </a:ext>
            </a:extLst>
          </p:cNvPr>
          <p:cNvSpPr txBox="1"/>
          <p:nvPr/>
        </p:nvSpPr>
        <p:spPr>
          <a:xfrm>
            <a:off x="384884" y="1998220"/>
            <a:ext cx="71167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AI-driven Threat Clustering Framework for Reducing Incident Response Time and Business Impact in Cybersecurity Environments: A Case Study in Thailand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3C390A1-9BC7-E35B-4256-8BB755682DCE}"/>
              </a:ext>
            </a:extLst>
          </p:cNvPr>
          <p:cNvSpPr txBox="1">
            <a:spLocks/>
          </p:cNvSpPr>
          <p:nvPr/>
        </p:nvSpPr>
        <p:spPr>
          <a:xfrm>
            <a:off x="1527630" y="3983017"/>
            <a:ext cx="5041523" cy="36161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36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อนุรักษ์ ตันตรา</a:t>
            </a:r>
            <a:r>
              <a:rPr lang="th-TH" altLang="ko-KR" sz="3600" dirty="0" err="1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ธิป</a:t>
            </a:r>
            <a:r>
              <a:rPr lang="th-TH" altLang="ko-KR" sz="36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ไตย</a:t>
            </a:r>
            <a:endParaRPr lang="en-US" altLang="ko-KR" sz="36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5084705-A7EC-EDD5-1FB6-EB574762C169}"/>
              </a:ext>
            </a:extLst>
          </p:cNvPr>
          <p:cNvSpPr txBox="1">
            <a:spLocks/>
          </p:cNvSpPr>
          <p:nvPr/>
        </p:nvSpPr>
        <p:spPr>
          <a:xfrm>
            <a:off x="418736" y="4571361"/>
            <a:ext cx="7606223" cy="68772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32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นักศึกษาระดับปริญญาเอก รหัสนักศึกษา 168490432006</a:t>
            </a:r>
            <a:endParaRPr lang="en-US" altLang="ko-KR" sz="32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31AEF2-B0F2-637F-FC27-E4FD9BC15620}"/>
              </a:ext>
            </a:extLst>
          </p:cNvPr>
          <p:cNvSpPr txBox="1"/>
          <p:nvPr/>
        </p:nvSpPr>
        <p:spPr>
          <a:xfrm>
            <a:off x="73565" y="5574608"/>
            <a:ext cx="8614979" cy="117570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 latinLnBrk="1">
              <a:spcBef>
                <a:spcPct val="20000"/>
              </a:spcBef>
              <a:buFont typeface="Arial" pitchFamily="34" charset="0"/>
              <a:buNone/>
              <a:defRPr sz="3200" b="1" baseline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latinLnBrk="1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latinLnBrk="1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latinLnBrk="1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latinLnBrk="1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th-TH" altLang="ko-KR" dirty="0"/>
              <a:t> สาขาวิชาเทคโนโลยีดิจิทัลมีเดีย คณะวิทยาศาสตร์และเทคโนโลยี </a:t>
            </a:r>
          </a:p>
          <a:p>
            <a:r>
              <a:rPr lang="th-TH" altLang="ko-KR" dirty="0"/>
              <a:t>มหาวิทยาลัยเทคโนโลยีราชมงคลสุวรรณภูมิ</a:t>
            </a:r>
            <a:endParaRPr lang="ko-KR" alt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4EA843F-3744-4253-B493-92BF0FBBE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3857"/>
            <a:ext cx="271159" cy="4968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F24EE2-083B-4863-B700-5C66C58B5E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11773"/>
            <a:ext cx="351340" cy="4968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0D30E7E-62E0-4A05-A3B9-0F38FEB7E8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-13746"/>
            <a:ext cx="653510" cy="493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2E03EC-1970-26D8-7F10-5FDDBBAD2BFC}"/>
              </a:ext>
            </a:extLst>
          </p:cNvPr>
          <p:cNvSpPr txBox="1"/>
          <p:nvPr/>
        </p:nvSpPr>
        <p:spPr>
          <a:xfrm>
            <a:off x="-31571" y="719770"/>
            <a:ext cx="80565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กรอบแนวคิดการจัดกลุ่มภัยคุกคามด้วยปัญญาประดิษฐ์ เพื่อลดระยะเวลาในการตอบสนองต่อเหตุการณ์และผลกระทบทางธุรกิจ ในสภาพแวดล้อมความมั่นคงปลอดภัยไซเบอร์ กรณีศึกษาในประเทศไทย</a:t>
            </a:r>
            <a:endParaRPr lang="en-US" sz="2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4" name="Picture Placeholder 13" descr="A person in a suit and tie&#10;&#10;AI-generated content may be incorrect.">
            <a:extLst>
              <a:ext uri="{FF2B5EF4-FFF2-40B4-BE49-F238E27FC236}">
                <a16:creationId xmlns:a16="http://schemas.microsoft.com/office/drawing/2014/main" id="{F23C56BF-D902-C7ED-DEE6-A10D157B0E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" b="1887"/>
          <a:stretch>
            <a:fillRect/>
          </a:stretch>
        </p:blipFill>
        <p:spPr>
          <a:xfrm>
            <a:off x="8507390" y="1646252"/>
            <a:ext cx="2622148" cy="2517572"/>
          </a:xfrm>
        </p:spPr>
      </p:pic>
    </p:spTree>
    <p:extLst>
      <p:ext uri="{BB962C8B-B14F-4D97-AF65-F5344CB8AC3E}">
        <p14:creationId xmlns:p14="http://schemas.microsoft.com/office/powerpoint/2010/main" val="2816878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11D83-DEAD-C2DB-3CB3-86B429371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71072E-E02C-4F7B-8469-1209039D7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9B9D45-074C-5015-75C2-17620ABC08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E8851B-2A06-3972-2E19-E10235DAF4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F61F47-20CF-AED8-63B2-ADFE449B01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06DDB51-1A92-7246-1D34-73D876EDE5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5C3F52-99B8-D27B-CAB3-0B3C989064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36B1E0-17AE-7C6A-7DEC-E96D9468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" y="-9171"/>
            <a:ext cx="12192000" cy="68580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E311F2-E216-2CE4-6D4D-0E8B07B01079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4. ขอบเขตของงานวิจัย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71CF8E-90F8-495E-820B-995ABA198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50D61D-BBEC-215B-08B6-EF05B8358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840358-20A7-D77E-2A94-B1B1F2841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24A042-9FDA-D2AF-E05B-9EE2CCEADBD6}"/>
              </a:ext>
            </a:extLst>
          </p:cNvPr>
          <p:cNvSpPr txBox="1"/>
          <p:nvPr/>
        </p:nvSpPr>
        <p:spPr>
          <a:xfrm>
            <a:off x="250752" y="1263043"/>
            <a:ext cx="11274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4.3 ตัวแปรในการวิจัย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การวิจัยครั้งนี้กำหนดตัวแปรที่ใช้ศึกษาออกเป็น 2 ประเภท ดังนี้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4.3.1 ตัวแปรอิสระ ได้แก่ 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ประเภทของภัยคุกคามที่ถูกจำลอง (เช่น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Malware, Phishing, DDoS, Zero day-like anomaly)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เทคนิคและโมเดล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AI/ML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ที่ใช้ใน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threat representation learning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clustering (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Random Forest, LSTM, Autoencoder, HDBSCAN/K-Means)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กลไกการตอบสนองอัตโนมัติ (เช่น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Alert, Block, Isolate, Quarantine, Log)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4.3.2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ตัวแปรตาม ได้แก่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ความแม่นยำในการตรวจจับและจัดกลุ่มภัยคุกคาม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ระยะเวลาในการตอบสนองต่อเหตุการณ์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อัตราความผิดพลาดของระบบ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False Positive / False Negative)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คะแนนผลกระทบทางธุรกิจ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Business Impact Score)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ระดับความสอดคล้องกับกรอบ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NIST CSF 2.0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ISO/IEC 27001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4.3.3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ระยะเวลาในการวิจัย 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ระยะเวลาในการวิจัย ตั้งแต่เดือนกันยายน พ.ศ. 2569 ถึง สิงหาคม พ.ศ. 2570</a:t>
            </a:r>
          </a:p>
        </p:txBody>
      </p:sp>
    </p:spTree>
    <p:extLst>
      <p:ext uri="{BB962C8B-B14F-4D97-AF65-F5344CB8AC3E}">
        <p14:creationId xmlns:p14="http://schemas.microsoft.com/office/powerpoint/2010/main" val="198477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4F045-299D-B39C-D34B-AF3A633D1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1AE9DE-ED6D-D8CB-2D01-93807FDE5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AEDC55-DAF5-2456-C57A-BACD8077A1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D2ADDF-9FA6-7B66-0686-51466FDEA6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AF3DC6-BA00-6D27-78E4-020734DC10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ADCE097-ABCC-8E2A-B953-A253581108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42E6C56-6A50-15B3-88EC-217325A22C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10DE33-5F52-5C06-679F-59F1C690E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" y="-9171"/>
            <a:ext cx="12192000" cy="68580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96482316-3D8A-AA79-BF1D-A1C522B0C507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5. วิธีดำเนินการวิจัย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2028D4-5000-75CB-7440-5C853495B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EB768E-2F5E-ED86-4CDF-82806BDA3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FA8A05-7BFE-7D6B-A0CA-63BF0D4FE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A59D0D-4183-7094-B7CC-65F57E924ADF}"/>
              </a:ext>
            </a:extLst>
          </p:cNvPr>
          <p:cNvSpPr txBox="1"/>
          <p:nvPr/>
        </p:nvSpPr>
        <p:spPr>
          <a:xfrm>
            <a:off x="250752" y="1289756"/>
            <a:ext cx="11274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การวิจัยครั้งนี้เป็นการวิจัยและพัฒนา (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Research and Development: R&amp;D)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มีวัตถุประสงค์เพื่อศึกษา ออกแบบ พัฒนา และประเมินกรอบ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AI-driven Threat Clustering Framework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สำหรับลดระยะเวลาในการตอบสนองต่อเหตุการณ์และลดผลกระทบทางธุรกิจจากภัยคุกคามไซเบอร์ โดยมุ่งเน้นให้ระบบสามารถทำหน้าที่วิเคราะห์ จัดกลุ่มภัยคุกคาม สนับสนุนการตัดสินใจ และช่วยผู้ดูแลระบบตอบสนองต่อเหตุการณ์ได้อย่างมีประสิทธิภาพ การดำเนินการวิจัยแบ่งออกเป็น 3 ระยะหลัก ดังนี้</a:t>
            </a:r>
          </a:p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694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CC828-30F5-D567-819F-E2A76ED80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FC565B-7449-FACB-1ED1-4729078AB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C7456E-9BEE-A266-2386-F897C12361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908B94-3608-FB14-41A1-AB083B0C9D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5BDC45-9131-FC45-9811-DE55FF700E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7E5CFBF-7D8A-DA2A-F7BC-3737984ECF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69D545-9955-E137-8FCF-0942DF6DB4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0F4B9D-ACA5-CACF-01BF-B34A2F44C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" y="-9171"/>
            <a:ext cx="12192000" cy="68580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822B26F4-08CE-FB95-5F98-F8BBF6D53B34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5. วิธีดำเนินการวิจัย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B429AB-C2E4-A7B9-54E8-D7E49CEA8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230676-4CEC-7DE2-F083-570022EF4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6C3840-916B-273B-0201-48F3455FF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9F830B-24CF-C9CC-0219-671A0EADE3AD}"/>
              </a:ext>
            </a:extLst>
          </p:cNvPr>
          <p:cNvSpPr txBox="1"/>
          <p:nvPr/>
        </p:nvSpPr>
        <p:spPr>
          <a:xfrm>
            <a:off x="250752" y="1236472"/>
            <a:ext cx="11274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5.1 ระยะที่1 ศึกษาและออกแบบกรอบแนวคิดการวิจัย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ในระยะนี้เป็นการศึกษาองค์ความรู้ วิเคราะห์ปัญหา และออกแบบกรอบแนวคิดของระบบ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5.1.1 ศึกษาเอกสาร แนวคิด ทฤษฎี และงานวิจัยที่เกี่ยวข้องกับ 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Artificial Intelligence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,  Machine Learning in Cybersecurity , Threat Detection , Threat Clustering , Incident Response Framework , Cybersecurity Standards ( NIST CSF , ISO/IEC 27001)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5.1.2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ศึกษาข้อมูลและแหล่งข้อมูลที่ใช้ในการวิจัย เช่น ชุดข้อมูลมาตรฐาน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CICIDS2017, CSE-CIC-IDS2018)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log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network traffic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ประเภทภัยคุกคามไซเบอร์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5.1.3 วิเคราะห์ปัญหาและข้อจำกัดของระบบเดิม เช่น การตรวจจับแบบ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signature-based 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ความล่าช้าในการตอบสนอง การขาดการเชื่อมโยงกับผลกระทบทางธุรกิจ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5.1.4 สังเคราะห์องค์ประกอบสำคัญของระบบ ได้แก่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Input (Threat Data, Infrastructure Data)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Process (AI Learning, Clustering, Analysis) , Output (Response, Impact Reduction)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5.1.5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ออกแบบกรอบแนวคิดการวิจัย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Conceptual Framework)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โดยกำหนดตัวแปร 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ความสัมพันธ์และกระบวนการทำงานของระบบ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5.1.6 นำกรอบแนวคิดที่ออกแบบเสนอผู้เชี่ยวชาญเพื่อตรวจสอบความเหมาะสม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ความถูกต้อง และความครอบคลุม ก่อนปรับปรุงให้สมบูรณ์</a:t>
            </a:r>
          </a:p>
        </p:txBody>
      </p:sp>
    </p:spTree>
    <p:extLst>
      <p:ext uri="{BB962C8B-B14F-4D97-AF65-F5344CB8AC3E}">
        <p14:creationId xmlns:p14="http://schemas.microsoft.com/office/powerpoint/2010/main" val="262862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193BE-3F65-8391-29D1-48AFF24B0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6C357F-17D8-2A1A-9B19-B6A4E4198F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B68746-BC8E-1C37-08DA-67A42649F0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8E521A-2365-2E83-96EE-7959DF3F75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21CB52-66A3-2764-7235-7365600003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307FCB-D768-B6EE-ED02-BB9608E024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4B5FAEC-5626-17E7-74CE-ADB773717A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801E47-DB94-DC98-B831-87A7FA9EE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" y="-9171"/>
            <a:ext cx="12192000" cy="68580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5260DA93-283D-C63F-123D-1E9105650324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5. วิธีดำเนินการวิจัย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8D78ED-22DE-2B10-75C4-B5E65DED6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BDB358-6DE0-A923-EB54-7066A01CC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57B377-1DB0-10B5-22EA-07EDFDEE3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A7A817-B3BC-7E2C-41F9-318657AD0FC3}"/>
              </a:ext>
            </a:extLst>
          </p:cNvPr>
          <p:cNvSpPr txBox="1"/>
          <p:nvPr/>
        </p:nvSpPr>
        <p:spPr>
          <a:xfrm>
            <a:off x="242126" y="1181471"/>
            <a:ext cx="112749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5.2 ระยะที่ 2 การพัฒนาแบบจำลองและระบบการทดลอง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ระยะนี้เป็นการพัฒนาระบบต้นแบบและดำเนินการทดลอง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5.2.1 ออกแบบสถาปัตยกรรมของระบบ ประกอบด้วย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Simulation Environment 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AI Model, Response Engine , Dashboard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5.2.2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ออกแบบและเตรียมข้อมูล ประกอบด้วย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Cleaning , Preprocessing , Feature Engineering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Data Normalization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5.2.3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พัฒนาโมเดล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สำหรับการวิเคราะห์ภัยคุกคาม ได้แก่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Supervised Learning(Random Forest)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Deep Learning (LSTM, Autoencoder)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5.2.4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พัฒนาโมเดลการจัดกลุ่มภัยคุกคาม โดยใช้เทคนิค เช่น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K-Means , DBSCAN , HDBSCAN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5.2.5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พัฒนาแบบจำลองการประเมินผลกระทบทางธุรกิจ เพื่อใช้ในการวิเคราะห์ระดับความเสียหาย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และจัดลำดับความสำคัญของเหตุการณ์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5.2.6 พัฒนากลไกตอบสนองอัตโนมัติ เช่น การแจ้งเตือน การบล็อก การแยกระบบ 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และการบันทึกเหตุการณ์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5.2.7 พัฒนา</a:t>
            </a:r>
            <a:r>
              <a:rPr lang="th-TH" sz="23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แดช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บอร์ดและส่วนแสดงผล เพื่อแสดงผลการวิเคราะห์ภัยคุกคาม 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การจัดกลุ่ม และผลกระทบทางธุรกิจ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5.2.8 ทดสอบการทำงานเบื้องต้นของระบบ และปรับปรุงระบบให้พร้อมสำหรับการทดลองจริง</a:t>
            </a:r>
          </a:p>
        </p:txBody>
      </p:sp>
    </p:spTree>
    <p:extLst>
      <p:ext uri="{BB962C8B-B14F-4D97-AF65-F5344CB8AC3E}">
        <p14:creationId xmlns:p14="http://schemas.microsoft.com/office/powerpoint/2010/main" val="2315838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4C918-C9EE-3020-B9AD-46E0005AD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43064F-93CF-E17C-8759-A1813AE04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A16E7E-AFC2-0F52-4388-F5364F8F8B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140C5A-26DD-BBCD-4B96-EDF3BAD2D4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9A530AA-C980-5F49-59B2-E5F05784EF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2046160-68FC-7EFD-5F12-449E4FE5F1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8BAC184-9F05-A1F1-6DFF-CDF79BE140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FB66B5-086F-2154-F713-BFE6EF7C5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" y="-9171"/>
            <a:ext cx="12192000" cy="68580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81CD5C50-8910-4FD7-2074-C7A22B55E78E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5. วิธีดำเนินการวิจัย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814691-921B-4373-9010-168684075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254C0A-5F89-32CD-C1AE-5F87B0E1D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3F8DEF-8F14-E6F1-53AA-8DD3032A7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ECE17D-7AC6-0139-429F-0CE6F577F531}"/>
              </a:ext>
            </a:extLst>
          </p:cNvPr>
          <p:cNvSpPr txBox="1"/>
          <p:nvPr/>
        </p:nvSpPr>
        <p:spPr>
          <a:xfrm>
            <a:off x="242126" y="1181471"/>
            <a:ext cx="112749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5.3 ระยะที่ 3 การทดลองและประเมินผลระบบ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ระยะนี้เป็นการประเมินประสิทธิภาพของระบบที่พัฒนา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5.3.1 ออกแบบการทดลองโดยเปรียบเทียบระหว่าง ระบบเดิม (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Traditional / Rule-based) 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ระบบที่พัฒนาขึ้น (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AI-driven Framework)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5.3.2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ดำเนินการทดลองตามสถานการณ์จำลอง เช่น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Malware Attack , Phishing Attack 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DDoS Attack , Zero-day Scenario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5.3.3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เก็บรวบรวมข้อมูลผลการทดลอง เช่น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Detection Result, Response Time, Error Rate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5.3.4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ประเมินผลประสิทธิภาพของระบบ โดยใช้ตัวชี้วัด ได้แก่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Accuracy, Precision, Recall, F1-score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Response Time, MTTR , False Positive / False Negative , Business Impact Score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5.3.5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ประเมินผลประสิทธิภาพของระบบ โดยใช้ตัวชี้วัด ได้แก่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Accuracy, Precision, Recall, F1-score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Response Time, MTTR , False Positive / False Negative , Business Impact Score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5.3.6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วิเคราะห์ผลและเปรียบเทียบกับระบบเดิม เพื่อประเมินว่าระบบที่พัฒนาขึ้นสามารถลดระยะเวลา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การตอบสนอง และลดผลกระทบทางธุรกิจได้อย่างมีนัยสำคัญหรือไม่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5.3.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ประเมินความสอดคล้องกับมาตรฐานความมั่นคงปลอดภัยไซเบอร์ 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NIST CSF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ISO/IEC 27001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5.3.8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สรุปผลการวิจัย อภิปรายผล และเสนอแนวทางปรับปรุงระบบในอนาคต</a:t>
            </a:r>
          </a:p>
        </p:txBody>
      </p:sp>
    </p:spTree>
    <p:extLst>
      <p:ext uri="{BB962C8B-B14F-4D97-AF65-F5344CB8AC3E}">
        <p14:creationId xmlns:p14="http://schemas.microsoft.com/office/powerpoint/2010/main" val="3265289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82D97D-F5C0-D387-5AD4-6B70367E8D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C8AC8-37ED-4560-D115-1F9C155027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D822FE-1C88-EF2B-7AEE-7A17957944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480353-8C64-64CB-E6C7-CF48B2D42B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95577-46B5-E154-17C4-7196531EF6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12400C-5D24-34F2-3E25-E5EBB0BACE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60B6ED-2D36-771A-9CC6-74DBE2DDD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1"/>
            <a:ext cx="12192000" cy="68580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CD8A3D18-BECD-6497-5EF6-14C940499EE1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6. 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กรอบแนวคิดการวิจัย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CA60EE-A7E8-4F7C-A7EA-67A7EACEB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A69401-D3FC-405F-B295-2FD332DF0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8921CA-F589-4836-BD02-72F581ACB0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D7048-7C84-4280-DE73-0BC6280CE992}"/>
              </a:ext>
            </a:extLst>
          </p:cNvPr>
          <p:cNvSpPr txBox="1"/>
          <p:nvPr/>
        </p:nvSpPr>
        <p:spPr>
          <a:xfrm>
            <a:off x="389436" y="1179724"/>
            <a:ext cx="114413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IPOF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การพัฒนาสภาพแวดล้อมจำลองอัจฉริยะเพื่อการลดระยะเวลาในการตอบสนองต่อเหตุการณ์และผลกระทบทางธุรกิจ 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ในสภาพแวดล้อมความมั่นคงปลอดภัยไซเบอร์ กรณีศึกษาในประเทศไทย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C72A71-1F5E-B524-7EDB-B8FD252CD2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69" y="1916290"/>
            <a:ext cx="10553812" cy="4820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154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04A2A-B943-E016-6278-2580F6233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603758-5768-6046-28BE-9E33B94BAC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7F1D1D-9B96-1C92-510C-CB536A2A58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482706-6F2D-4C2F-B271-4AA6C8AD42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8C255B-8508-45F1-F4E3-BECB97518A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7476CE-8F7E-CAB7-A726-745158D3B3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C3B091E-27FE-5516-9306-2AE49CB2DE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85B99E-4BB1-69EC-EA25-EB4E799FE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1"/>
            <a:ext cx="12192000" cy="68580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792C823F-74EF-0D4B-8D6C-7488C2C77E30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6. กรอบแนวคิดการวิจัย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470EE8-40CD-A2E7-FDD5-477F0C9BD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9E236B-0042-F716-CD06-324059137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FA8AF9-DB88-49D1-B96D-ECDE386C5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D309F5-672C-23F7-FBB7-A8847296145E}"/>
              </a:ext>
            </a:extLst>
          </p:cNvPr>
          <p:cNvSpPr txBox="1"/>
          <p:nvPr/>
        </p:nvSpPr>
        <p:spPr>
          <a:xfrm>
            <a:off x="242126" y="1181471"/>
            <a:ext cx="11274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ข้อมูลนำเข้า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Input)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ข้อมูลนี้ถูกนำมาใช้เพื่อสะท้อนบริบทของระบบจริง และเป็นข้อมูลพื้นฐานเพื่อใช้ในการวิเคราะห์รูปแบบของภัยคุกคามไซเบอร์ในเชิงลึก เป็นองค์ประกอบในส่วนของข้อมูลนำเข้าเป็นปัจจัยพื้นฐานที่ใช้ใน กระบวนการวิเคราะห์ ประกอบด้วย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1.1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IT Infrastructure Data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เป็นข้อมูลโครงสร้างพื้นฐานด้านเทคโนโลยีสารสนเทศในประเทศไทย เช่น ระบบเครือข่าย เซิร์ฟเวอร์ 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และระบบรักษาความปลอดภัย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1.2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Cyber Threat Intelligence 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เป็นข้อมูลเกี่ยวกับภัยคุกคามไซเบอร์ รูปแบบการโจมตี และพฤติกรรมของผู้โจมตี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1.3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AI/ML Models 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เป็นโมเดลปัญญาประดิษฐ์และการเรียนรู้ของเครื่องที่ใช้ในการวิเคราะห์ข้อมูล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1.4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Security Standards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เป็นมาตรฐานด้านความมั่นคงปลอดภัย เช่น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NIST Cybersecurity Framework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ISO/IEC 27001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1.5 Asset Criticality / Business Process Dependency 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เป็นข้อมูลเกี่ยวกับความสำคัญของทรัพยากรและกระบวนการทางธุรกิจ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3681380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D59CC-F52A-2B33-B87F-D71938144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41D8C2-6B8A-CCAC-505D-13A2B3BAA1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277A72-E3DB-628C-BCDD-5AB6575A10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72D55B7-2ABC-45FC-7580-52E1A53E1C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ADC7E7-DCE5-11B7-DC87-9162731F3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758422-CC11-2474-D464-F972BF4837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78D1388-AC8B-09A3-F6F7-96288254E1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591084-3874-56B1-4CE6-2C5FB3BDA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1"/>
            <a:ext cx="12192000" cy="68580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0354E3D-75BA-EF15-BF0B-A0F1FB63CB5E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6. กรอบแนวคิดการวิจัย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1C32F2-2876-E0A4-DE72-8D7333500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44D222-C083-D31E-4BF4-79C3EEBD1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010668-FF20-8519-8F3E-E4450FB8F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DA20C4-D859-9094-AD70-44AD1784BEE0}"/>
              </a:ext>
            </a:extLst>
          </p:cNvPr>
          <p:cNvSpPr txBox="1"/>
          <p:nvPr/>
        </p:nvSpPr>
        <p:spPr>
          <a:xfrm>
            <a:off x="242126" y="1181471"/>
            <a:ext cx="1127495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2. กระบวนการ (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Process)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กระบวนการเป็นแกนหลักของการวิจัย โดยประกอบด้วย 6 ขั้นตอนสำคัญ ได้แก่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2.1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Environment Simulation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เป็นการจำลองสภาพแวดล้อมระบบไอทีเพื่อสร้างสถานการณ์ทดสอบที่ใกล้เคียงกับระบบจริง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2.2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Deep Threat Representation Learning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เป็นการใช้เทคนิค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Deep Learning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เพื่อเรียนรู้รูปแบบข้อมูลภัยคุกคามจาก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log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network traffic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2.3 Threat Clustering (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แกนหลักของงานวิจัย)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เป็นการจัดกลุ่มภัยคุกคามโดยใช้เทคนิค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Unsupervised Learning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เพื่อแยกประเภทภัยตามพฤติกรรม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ช่วยให้สามารถตรวจจับภัยแบบใหม่หรือ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Zero-day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ได้ดีขึ้น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2.4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Business Impact Modeling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เป็นการประเมินผลกระทบทางธุรกิจ โดยพิจารณาจากความรุนแรงของภัยและความสำคัญของระบบ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2.5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Automated Response Prioritization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เป็นการจัดลำดับความสำคัญของเหตุการณ์และดำเนินการตอบสนองแบบอัตโนมัติ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2.6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Compliance Evaluation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เป็นการประเมินความสอดคล้องของระบบกับมาตรฐานความมั่นคงปลอดภัย </a:t>
            </a:r>
          </a:p>
        </p:txBody>
      </p:sp>
    </p:spTree>
    <p:extLst>
      <p:ext uri="{BB962C8B-B14F-4D97-AF65-F5344CB8AC3E}">
        <p14:creationId xmlns:p14="http://schemas.microsoft.com/office/powerpoint/2010/main" val="517834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8B649-85DB-7C82-D279-6FB151510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0434E3-4AE7-FA88-BF53-0DEBD6280E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9742DC-9B3B-1A0D-C153-F69FC7AB66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054DA6-EC52-444E-8153-6A5D29108A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587FCD-DACC-0009-C4F0-03D4FC4D9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A98A801-AA3B-1378-79A2-9F7D9F2225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F1725C8-47B9-9420-6336-CBB27BE93F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8B0550-827E-CF97-9093-76919B95C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1"/>
            <a:ext cx="12192000" cy="68580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9E3AC65-4DA6-D5BF-1911-2985ED7EB4EB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6. กรอบแนวคิดการวิจัย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06BACC-DD59-3761-C11D-15C7A148C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0C0799-BC42-CDEF-9991-7148436D2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000CE3-3743-CED9-34CD-D43BC50EC3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0A3F58-C783-6811-848E-B2ABDAD9E6E0}"/>
              </a:ext>
            </a:extLst>
          </p:cNvPr>
          <p:cNvSpPr txBox="1"/>
          <p:nvPr/>
        </p:nvSpPr>
        <p:spPr>
          <a:xfrm>
            <a:off x="242126" y="1181471"/>
            <a:ext cx="1127495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2. กระบวนการ (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Process)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กระบวนการเป็นแกนหลักของการวิจัย โดยประกอบด้วย 6 ขั้นตอนสำคัญ ได้แก่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2.1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Environment Simulation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เป็นการจำลองสภาพแวดล้อมระบบไอทีเพื่อสร้างสถานการณ์ทดสอบที่ใกล้เคียงกับระบบจริง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2.2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Deep Threat Representation Learning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เป็นการใช้เทคนิค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Deep Learning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เพื่อเรียนรู้รูปแบบข้อมูลภัยคุกคามจาก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log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network traffic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2.3 Threat Clustering (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แกนหลักของงานวิจัย)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เป็นการจัดกลุ่มภัยคุกคามโดยใช้เทคนิค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Unsupervised Learning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เพื่อแยกประเภทภัยตามพฤติกรรม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ช่วยให้สามารถตรวจจับภัยแบบใหม่หรือ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Zero-day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ได้ดีขึ้น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2.4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Business Impact Modeling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เป็นการประเมินผลกระทบทางธุรกิจ โดยพิจารณาจากความรุนแรงของภัยและความสำคัญของระบบ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2.5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Automated Response Prioritization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เป็นการจัดลำดับความสำคัญของเหตุการณ์และดำเนินการตอบสนองแบบอัตโนมัติ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2.6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Compliance Evaluation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เป็นการประเมินความสอดคล้องของระบบกับมาตรฐานความมั่นคงปลอดภัย </a:t>
            </a:r>
          </a:p>
        </p:txBody>
      </p:sp>
    </p:spTree>
    <p:extLst>
      <p:ext uri="{BB962C8B-B14F-4D97-AF65-F5344CB8AC3E}">
        <p14:creationId xmlns:p14="http://schemas.microsoft.com/office/powerpoint/2010/main" val="1480955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9B9E8-9063-E8CA-A559-437D5C746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097299-4C27-021C-EFCA-69635C7B91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8ECE2-8FF5-619A-9B4E-835554A9AB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CE668A-14BC-1A2C-D05A-8B11864DC7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E61423-8399-4952-E02E-33D6CA60FC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D725AA3-3724-AEFB-D4F9-D62893564D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8C5E01-2FA7-CCCC-3C1A-AFFFAB42AE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4726AE-5D86-35A5-FF39-14953772E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1"/>
            <a:ext cx="12192000" cy="68580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2F12FD7D-8AAF-3C73-77C5-7EBCF35D4CEE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6. กรอบแนวคิดการวิจัย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DD5078-B441-17AA-B0FB-EDEE88AF4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EDB4FE-9B55-2E6C-649B-55B530EC4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A4511D-2319-5752-3DB2-7BDF26493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D49812-6274-22CF-B848-594CEBD621EA}"/>
              </a:ext>
            </a:extLst>
          </p:cNvPr>
          <p:cNvSpPr txBox="1"/>
          <p:nvPr/>
        </p:nvSpPr>
        <p:spPr>
          <a:xfrm>
            <a:off x="242126" y="1181471"/>
            <a:ext cx="1127495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2. กระบวนการ (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Process)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กระบวนการเป็นแกนหลักของการวิจัย โดยประกอบด้วย 6 ขั้นตอนสำคัญ ได้แก่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2.1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Environment Simulation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เป็นการจำลองสภาพแวดล้อมระบบไอทีเพื่อสร้างสถานการณ์ทดสอบที่ใกล้เคียงกับระบบจริง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2.2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Deep Threat Representation Learning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เป็นการใช้เทคนิค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Deep Learning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เพื่อเรียนรู้รูปแบบข้อมูลภัยคุกคามจาก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log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network traffic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2.3 Threat Clustering (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แกนหลักของงานวิจัย)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เป็นการจัดกลุ่มภัยคุกคามโดยใช้เทคนิค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Unsupervised Learning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เพื่อแยกประเภทภัยตามพฤติกรรม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ช่วยให้สามารถตรวจจับภัยแบบใหม่หรือ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Zero-day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ได้ดีขึ้น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2.4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Business Impact Modeling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เป็นการประเมินผลกระทบทางธุรกิจ โดยพิจารณาจากความรุนแรงของภัยและความสำคัญของระบบ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2.5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Automated Response Prioritization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เป็นการจัดลำดับความสำคัญของเหตุการณ์และดำเนินการตอบสนองแบบอัตโนมัติ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2.6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Compliance Evaluation</a:t>
            </a:r>
          </a:p>
          <a:p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เป็นการประเมินความสอดคล้องของระบบกับมาตรฐานความมั่นคงปลอดภัย </a:t>
            </a:r>
          </a:p>
        </p:txBody>
      </p:sp>
    </p:spTree>
    <p:extLst>
      <p:ext uri="{BB962C8B-B14F-4D97-AF65-F5344CB8AC3E}">
        <p14:creationId xmlns:p14="http://schemas.microsoft.com/office/powerpoint/2010/main" val="25933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730FA1BB-2BBB-BC11-4CF2-FFEC8C232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-98494"/>
            <a:ext cx="12186650" cy="6999974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CD8A3D18-BECD-6497-5EF6-14C940499EE1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1. บทนำ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8" name="Isosceles Triangle 20">
            <a:extLst>
              <a:ext uri="{FF2B5EF4-FFF2-40B4-BE49-F238E27FC236}">
                <a16:creationId xmlns:a16="http://schemas.microsoft.com/office/drawing/2014/main" id="{8C199183-BBA8-3D07-3209-0217D03CD50A}"/>
              </a:ext>
            </a:extLst>
          </p:cNvPr>
          <p:cNvSpPr>
            <a:spLocks noChangeAspect="1"/>
          </p:cNvSpPr>
          <p:nvPr/>
        </p:nvSpPr>
        <p:spPr>
          <a:xfrm rot="8201235">
            <a:off x="2267995" y="5719065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9" name="Rounded Rectangle 1">
            <a:extLst>
              <a:ext uri="{FF2B5EF4-FFF2-40B4-BE49-F238E27FC236}">
                <a16:creationId xmlns:a16="http://schemas.microsoft.com/office/drawing/2014/main" id="{44EA5D68-8D48-F66F-5385-335C3477706F}"/>
              </a:ext>
            </a:extLst>
          </p:cNvPr>
          <p:cNvSpPr>
            <a:spLocks noChangeAspect="1"/>
          </p:cNvSpPr>
          <p:nvPr/>
        </p:nvSpPr>
        <p:spPr>
          <a:xfrm>
            <a:off x="2329162" y="3401493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5367087-9524-444C-86A2-0BA5324D2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A98029-A542-4740-8AD6-1D5AC40E3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2B3F2E-9240-4307-96BC-A39E689E4B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BD189B-E19B-B79D-27A1-62E30B5E6CB7}"/>
              </a:ext>
            </a:extLst>
          </p:cNvPr>
          <p:cNvSpPr txBox="1"/>
          <p:nvPr/>
        </p:nvSpPr>
        <p:spPr>
          <a:xfrm>
            <a:off x="84090" y="1336736"/>
            <a:ext cx="1200631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Segoe UI" panose="020B0502040204020203" pitchFamily="34" charset="0"/>
              </a:rPr>
              <a:t>         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ในยุคดิจิทัลโครงสร้างพื้นฐานเทคโนโลยีสารสนเทศและบริการดิจิทัลได้กลายเป็นองค์ประกอบสำคัญของการดำเนินงานทั้งในระดับองค์กรและระดับประเทศ ในเวลาเดียวกันภัยคุกคามทางไซเบอร์ก็กลับมีความซับซ้อนรุนแรงขึ้นอย่างต่อเนื่อง กระจายกันโจมตีจากหลายแหล่งพร้อมกัน และโจมตีโดยการแทรกซึมมาในระบบของเราทีละเล็กน้อย สะสมมาโดยใช้เวลานาน ค่อยๆ แทรกแซงเข้ามา บางครั้งภัยคุกคามที่เข้ามาเป็นภัยคุกคามใหม่ที่เราไม่เคยเจอมาก่อน ยังไม่รู้ถึงวิธีการแก้ไข ทำให้กลไกป้องกันแบบดั้งเดิมที่อาศัย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signature-based detection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หรือ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static rules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ไม่สามารถรับมือได้อย่างมีประสิทธิภาพเท่าที่ควร [1] [2]</a:t>
            </a:r>
          </a:p>
          <a:p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         งานทบทวนล่าสุดด้าน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AI-driven cybersecurity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ระบุว่าเทคนิคปัญญาประดิษฐ์ โดยเฉพาะ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machine learning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และ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deep learning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สามารถช่วยเพิ่มความสามารถในการตรวจจับภัยคุกคามที่ซับซ้อน วิเคราะห์รูปแบบการโจมตีจากข้อมูลขนาดใหญ่ และลดระยะเวลาในการตอบสนองต่อเหตุการณ์ได้อย่างมีนัยสำคัญ เมื่อเปรียบเทียบกับระบบตรวจจับแบบอาศัยกฎหรือ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signature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แบบเดิม [1]</a:t>
            </a:r>
          </a:p>
          <a:p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         งานสำรวจด้าน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intrusion detection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บน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benchmark datasets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เช่น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CICIDS2017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และ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CSE-CIC-IDS2018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ก็ชี้ให้เห็นว่าอัลกอริทึม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ML/DL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หลายประเภทมีศักยภาพสูงในการยกระดับ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accuracy, recall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และ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F1-score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ของระบบตรวจจับเมื่อเทียบกับแนวทางดั้งเดิม [3]</a:t>
            </a:r>
          </a:p>
          <a:p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            แม้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AI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จะช่วยยกระดับการตรวจจับได้ดีขึ้น แต่ช่องว่างสำคัญของงานประยุกต์ในปัจจุบัน ยังขาด สภาพแวดล้อมจำลองที่สมจริงและปลอดภัย สำหรับใช้ทดสอบ วิเคราะห์ และประเมินภัยคุกคามโดยไม่กระทบต่อระบบผลิตจริง งานทบทวนด้าน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cyber attack simulation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ระบุว่าชุดเครื่องมือจำลองจำนวนมากยังมีข้อจำกัดในด้านความสมจริงของพฤติกรรมผู้ใช้ ความหลากหลายของสถานการณ์โจมตี และการเชื่อมต่อกับกลไกตอบสนองด้านความมั่นคงปลอดภัยจริง ทำให้การทดลองจำนวนมากยังยากต่อการเปรียบเทียบและการนำไปใช้เชิงปฏิบัติ [4] [5]</a:t>
            </a:r>
          </a:p>
        </p:txBody>
      </p:sp>
    </p:spTree>
    <p:extLst>
      <p:ext uri="{BB962C8B-B14F-4D97-AF65-F5344CB8AC3E}">
        <p14:creationId xmlns:p14="http://schemas.microsoft.com/office/powerpoint/2010/main" val="719817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EA7E2-8296-DBB1-8A23-9363B3305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2E46DE-5B0F-9F5F-700E-E3326C840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C64ED3-0B33-54A9-352C-706B002FAA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BCF2E95-BD83-9E21-BA59-35562E93A0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C55A70-E725-B228-220F-369EDCA293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FEB01BC-AD1B-3E5A-AF79-17DB10269A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5B2CB5-96E0-2275-19BC-1B9471C068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61321D-A861-E351-DCB6-64F90980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1"/>
            <a:ext cx="12192000" cy="68580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84541652-1BBB-5618-64A9-0A477D1A2CFF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6. กรอบแนวคิดการวิจัย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874094-8CCC-B216-70E7-14E424738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9C8771-7540-44D6-796B-DC4792C1C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6D09E5-30BB-80A8-5653-70F412F222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82A6D2-0AAF-3F67-4913-C95BCF20AD95}"/>
              </a:ext>
            </a:extLst>
          </p:cNvPr>
          <p:cNvSpPr txBox="1"/>
          <p:nvPr/>
        </p:nvSpPr>
        <p:spPr>
          <a:xfrm>
            <a:off x="242126" y="1181471"/>
            <a:ext cx="11274952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ผลลัพธ์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Output)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ผลลัพธ์ของกรอบแนวคิดครอบคลุมทั้งด้านเทคนิค การดำเนินงาน และการกำกับดูแล ประกอบด้วย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3.1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Threat Cluster Profiles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เป็นกลุ่มของภัยคุกคามที่ถูกจัดหมวดหมู่ตามพฤติกรรม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3.2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Business Impact Score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เป็นคะแนนประเมินผลกระทบทางธุรกิจ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3.3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Response Priority Recommendations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เป็นคำแนะนำในการตอบสนองตามลำดับความสำคัญ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3.4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Reduced Response Time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เป็นการลดระยะเวลาในการตรวจจับและตอบสนอง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3.5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Reduced Business Disruption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เป็นการลดผลกระทบต่อการดำเนินงานขององค์กร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3.6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Compliance Evidence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เป็นหลักฐานที่ใช้ในการประเมินความสอดคล้องกับมาตรฐาน</a:t>
            </a:r>
          </a:p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8566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75D32-BCB6-4C6B-9FF7-23F28291F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048D83-C34E-A3B6-2227-ECFB6F40DF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1D046E-4414-94D4-7122-42702BDDFE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1FB853-ACD4-23A8-B104-BFDE58F321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D06EDA-2F78-5A57-0674-BE7DCE1116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3998FFF-5C53-976C-67D2-1CF93B5319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154B12A-E3DA-7F07-B2D5-57D36E19F2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D79274-2F7A-10B7-8683-2575510A7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1"/>
            <a:ext cx="12192000" cy="68580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B0CEABE-8451-DBE0-E25B-77C8542D1ED0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6. กรอบแนวคิดการวิจัย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7DB56-AD4D-4010-AE02-54DFC2FF6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BB4928-4203-4394-579D-CE1519C5A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74FF09-4A36-08A4-C7A8-2AAD582DC0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201CD-07C2-587F-A99A-1C3B81F5202C}"/>
              </a:ext>
            </a:extLst>
          </p:cNvPr>
          <p:cNvSpPr txBox="1"/>
          <p:nvPr/>
        </p:nvSpPr>
        <p:spPr>
          <a:xfrm>
            <a:off x="213250" y="1394094"/>
            <a:ext cx="11274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4. การป้อนกลับ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Feedback Loop)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ผลลัพธ์ดังกล่าวครอบคลุมทั้งด้านเทคนิค การดำเนินงาน และการกำกับดูแล กลไกนี้ช่วยให้ระบบสามารถ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เรียนรู้และปรับตัว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Adaptive System)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ได้ตามสถานการณ์ที่เปลี่ยนแปลง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4.1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Expert Reviews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การประเมินและข้อเสนอแนะจากผู้เชี่ยวชาญ 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4.2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Incident Response Performance Results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ผลลัพธ์ด้านประสิทธิภาพของการตอบสนอง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4.3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Model Updates / Continuous Improvement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การปรับปรุงโมเดล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และระบบอย่างต่อเนื่อง</a:t>
            </a:r>
          </a:p>
          <a:p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กรอบแนวคิดนี้แสดงให้เห็นว่า การบูรณาการข้อมูลโครงสร้างพื้นฐาน ข่าวกรองภัยคุกคาม เทคโนโลยี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AI/ML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และการประเมินผลกระทบทางธุรกิจ ผ่านกระบวนการ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Threat Clustering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และการตอบสนองอัตโนมัติ จะช่วยเพิ่มประสิทธิภาพในการตรวจจับ ลดระยะเวลาในการตอบสนอง และลดผลกระทบทางธุรกิจได้อย่างมีนัยสำคัญ พร้อมทั้งสนับสนุนการพัฒนาระบบความมั่นคงปลอดภัยไซเบอร์เชิงรุกในระดับองค์กรและระดับประเทศ</a:t>
            </a:r>
          </a:p>
        </p:txBody>
      </p:sp>
    </p:spTree>
    <p:extLst>
      <p:ext uri="{BB962C8B-B14F-4D97-AF65-F5344CB8AC3E}">
        <p14:creationId xmlns:p14="http://schemas.microsoft.com/office/powerpoint/2010/main" val="888203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92706-EA6C-376D-74BA-FD0D84A53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F21175-D0BD-780A-AF6A-7331C3BB4C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705085-042B-E9E0-EE9F-0059E6A6EC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1EA95A-66EE-DD51-1CD4-DCDCAC54A8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985F904-B001-EFFE-B121-0ACC145311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008E4C-EAB0-2485-CEDB-B63AB5D8BA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1E8520F-017F-B616-6BC5-9BCAAF49BC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C692A4-6E24-8C8F-671D-6FDE9D66C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1"/>
            <a:ext cx="12192000" cy="68580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BB9B713C-70CA-DD32-DBFC-333E9E6BBDA3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7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.ประโยชน์ที่คาดว่าจะได้รับ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C9A1A2-BAFC-CE62-1E44-7098F9DA8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4E3EE0-4158-E441-80DB-577F6AFF6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A21D39-3425-AAF8-CD70-5F1C2BB351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59EDED-90F7-7599-EB78-2A64AB880930}"/>
              </a:ext>
            </a:extLst>
          </p:cNvPr>
          <p:cNvSpPr txBox="1"/>
          <p:nvPr/>
        </p:nvSpPr>
        <p:spPr>
          <a:xfrm>
            <a:off x="213250" y="1394094"/>
            <a:ext cx="11274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.1 ได้องค์ความรู้เชิงลึกในการพัฒนา กรอบการจัดกลุ่มภัยคุกคามด้วยปัญญาประดิษฐ์ ที่สามารถบูรณาการเทคนิคการเรียนรู้ของเครื่อง การวิเคราะห์ข้อมูลภัยคุกคาม และการประเมินผลกระทบทางธุรกิจ เพื่อยกระดับประสิทธิภาพของระบบความมั่นคงปลอดภัยไซเบอร์ในเชิงองค์รวม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.2 ได้กรอบแนวคิดและแนวทางในการออกแบบระบบวิเคราะห์ภัยคุกคามที่เชื่อมโยง การตรวจจับ การตอบสนอง และการกู้คืน เข้าด้วยกันอย่างเป็นระบบ ซึ่งสามารถใช้เป็นต้นแบบสำหรับการพัฒนาระบบ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Cybersecurity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เชิงรุก ในระดับองค์กรและระดับประเทศ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.3 ได้ระบบต้นแบบที่สามารถจัดกลุ่มภัยคุกคาม วิเคราะห์รูปแบบการโจมตี และประเมินผลกระทบทางธุรกิจ เพื่อสนับสนุนการตัดสินใจและการจัดลำดับความสำคัญในการตอบสนองต่อเหตุการณ์ได้อย่างมีประสิทธิภาพและเป็นระบบ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.4 ช่วยลดระยะเวลาในการตรวจจับและตอบสนองต่อเหตุการณ์ รวมถึงลดช่วงเวลาความเสียหายของระบบ และเพิ่มความสามารถในการกู้คืนระบบ ซึ่งเป็นตัวชี้วัดสำคัญของประสิทธิภาพเชิงปฏิบัติการด้านความมั่นคงปลอดภัยไซเบอร์</a:t>
            </a:r>
          </a:p>
        </p:txBody>
      </p:sp>
    </p:spTree>
    <p:extLst>
      <p:ext uri="{BB962C8B-B14F-4D97-AF65-F5344CB8AC3E}">
        <p14:creationId xmlns:p14="http://schemas.microsoft.com/office/powerpoint/2010/main" val="2017233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3F124-3BF8-B735-E4DC-5A511CB59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A15E34-2394-3DA0-8061-FD21F171A2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EE4862-0AB6-E944-13E8-03953B2139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D6A5043-9D08-3C83-6261-CF6D470DBE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D67C03-CAA9-71B9-B4E6-3D3E8B3DE9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82F07CC-EF27-2E7A-9105-95B9AFD1B9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8B81EB8-7F9D-C4A9-61F0-105F91D2B5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0F7134-5033-3D60-4456-FACDD0F19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1"/>
            <a:ext cx="12192000" cy="68580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34C46556-6162-BB8D-893E-4491BE5D054B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7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.ประโยชน์ที่คาดว่าจะได้รับ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39CF79-335A-A464-B5B1-20879C97D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852108-B668-C6E3-DECC-9355FB4F6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ACBDC6-D973-04C2-807D-D1BC659D8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C91478-9F8D-70DF-8453-43D8A95FEA1C}"/>
              </a:ext>
            </a:extLst>
          </p:cNvPr>
          <p:cNvSpPr txBox="1"/>
          <p:nvPr/>
        </p:nvSpPr>
        <p:spPr>
          <a:xfrm>
            <a:off x="213250" y="1394094"/>
            <a:ext cx="11274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.5 ช่วยลดผลกระทบทางธุรกิจ จากเหตุการณ์ภัยคุกคามไซเบอร์ โดยผ่านการประเมินระดับความเสี่ยงและการจัดลำดับความสำคัญของการตอบสนอง ซึ่งส่งผลต่อความต่อเนื่องทางธุรกิจ และความยืดหยุ่นขององค์กร 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.6 ได้แนวทางและกลไกในการประเมินความสอดคล้องของระบบความมั่นคงปลอดภัยไซเบอร์กับมาตรฐานสากล เช่น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NIST Cybersecurity Framework (CSF 2.0)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ISO/IEC 27001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สามารถใช้เป็นหลักฐานเชิงประจักษ์ในการตรวจประเมินและยกระดับการกำกับดูแลด้านความมั่นคงปลอดภัย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.7 สร้างองค์ความรู้และต้นแบบที่สามารถนำไปต่อยอดในงานวิจัยและการใช้งานจริง เช่น ระบบ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Security Operations Center (SOC)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SOAR (Security Orchestration, Automation, and Response)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ระบบวิเคราะห์ภัยคุกคามเชิงอัจฉริยะ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.8 ส่งเสริมการพัฒนาแนวคิดและเทคโนโลยีด้าน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 for Cybersecurity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โดยเฉพาะในบริบทของการจัดการภัยคุกคามเชิงซับซ้อนและการตัดสินใจอัตโนมัติ ซึ่งสามารถนำไปประยุกต์ใช้กับองค์กรภาครัฐ ภาคเอกชน และโครงสร้างพื้นฐานสำคัญของประเทศในอนาคต</a:t>
            </a:r>
          </a:p>
        </p:txBody>
      </p:sp>
    </p:spTree>
    <p:extLst>
      <p:ext uri="{BB962C8B-B14F-4D97-AF65-F5344CB8AC3E}">
        <p14:creationId xmlns:p14="http://schemas.microsoft.com/office/powerpoint/2010/main" val="111074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82D97D-F5C0-D387-5AD4-6B70367E8D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C8AC8-37ED-4560-D115-1F9C155027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D822FE-1C88-EF2B-7AEE-7A17957944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480353-8C64-64CB-E6C7-CF48B2D42B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95577-46B5-E154-17C4-7196531EF6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12400C-5D24-34F2-3E25-E5EBB0BACE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60B6ED-2D36-771A-9CC6-74DBE2DDD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363"/>
            <a:ext cx="12192000" cy="5892466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CD8A3D18-BECD-6497-5EF6-14C940499EE1}"/>
              </a:ext>
            </a:extLst>
          </p:cNvPr>
          <p:cNvSpPr txBox="1">
            <a:spLocks/>
          </p:cNvSpPr>
          <p:nvPr/>
        </p:nvSpPr>
        <p:spPr>
          <a:xfrm>
            <a:off x="-1" y="343603"/>
            <a:ext cx="12191999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8. 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เอกสารอ้างอิง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84C96-5FE4-4DC3-86B3-925898FC8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F5E4B5-2824-4D3F-ABAE-E1F3EDE98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417E1B-D2D0-492A-B0F4-97B4847A22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AB34CEAA-AA9B-573E-32F1-F4487D3EE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24" y="1002201"/>
            <a:ext cx="11447986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1828800" algn="l"/>
                <a:tab pos="2286000" algn="l"/>
                <a:tab pos="4572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1828800" algn="l"/>
                <a:tab pos="2286000" algn="l"/>
                <a:tab pos="4572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1828800" algn="l"/>
                <a:tab pos="2286000" algn="l"/>
                <a:tab pos="4572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1828800" algn="l"/>
                <a:tab pos="2286000" algn="l"/>
                <a:tab pos="4572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1828800" algn="l"/>
                <a:tab pos="2286000" algn="l"/>
                <a:tab pos="4572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1828800" algn="l"/>
                <a:tab pos="2286000" algn="l"/>
                <a:tab pos="4572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1828800" algn="l"/>
                <a:tab pos="2286000" algn="l"/>
                <a:tab pos="4572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1828800" algn="l"/>
                <a:tab pos="2286000" algn="l"/>
                <a:tab pos="4572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1828800" algn="l"/>
                <a:tab pos="2286000" algn="l"/>
                <a:tab pos="4572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  <a:tab pos="1828800" algn="l"/>
                <a:tab pos="2286000" algn="l"/>
                <a:tab pos="4572000" algn="l"/>
              </a:tabLst>
            </a:pP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[1]	A. H. Salem, S. M. Azzam, O. E. Emam, and A. A. </a:t>
            </a:r>
            <a:r>
              <a:rPr kumimoji="0" lang="en-US" altLang="th-TH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Abohany</a:t>
            </a: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 “Advancing cybersecurity: a comprehensive review of AI-driven detection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  <a:tab pos="1828800" algn="l"/>
                <a:tab pos="2286000" algn="l"/>
                <a:tab pos="4572000" algn="l"/>
              </a:tabLst>
            </a:pPr>
            <a:r>
              <a:rPr lang="en-US" altLang="th-TH" sz="20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</a:t>
            </a: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techniques,” </a:t>
            </a:r>
            <a:r>
              <a:rPr kumimoji="0" lang="en-US" altLang="th-TH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J. Big Data</a:t>
            </a: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 vol. 11, no. 1, Dec. 2024, </a:t>
            </a:r>
            <a:r>
              <a:rPr kumimoji="0" lang="en-US" altLang="th-TH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doi</a:t>
            </a: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10.1186/s40537-024-00957-y.</a:t>
            </a:r>
            <a:endParaRPr kumimoji="0" lang="en-US" altLang="th-TH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  <a:tab pos="1828800" algn="l"/>
                <a:tab pos="2286000" algn="l"/>
                <a:tab pos="4572000" algn="l"/>
              </a:tabLst>
            </a:pP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[2]	A. Vassilev, A. Oprea, A. Fordyce, H. Anderson, X. Davies, and M. Hamin, “NIST Trustworthy and Responsible AI NIST AI 100-2e2025 Adversarial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  <a:tab pos="1828800" algn="l"/>
                <a:tab pos="2286000" algn="l"/>
                <a:tab pos="4572000" algn="l"/>
              </a:tabLst>
            </a:pPr>
            <a:r>
              <a:rPr lang="en-US" altLang="th-TH" sz="20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Machine Learning A Taxonomy and Terminology of Attacks and Mitigations”, </a:t>
            </a:r>
            <a:r>
              <a:rPr kumimoji="0" lang="en-US" altLang="th-TH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doi</a:t>
            </a: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10.6028/NIST.AI.100-2e2025.</a:t>
            </a:r>
            <a:endParaRPr kumimoji="0" lang="en-US" altLang="th-TH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  <a:tab pos="1828800" algn="l"/>
                <a:tab pos="2286000" algn="l"/>
                <a:tab pos="4572000" algn="l"/>
              </a:tabLst>
            </a:pP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[3]	A. Kumar and D. Pandey, “Enhancing intrusion detection with ML and deep learning: A survey of CICIDS 2017 and CSE-CIC-IDS2018 datasets,”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  <a:tab pos="1828800" algn="l"/>
                <a:tab pos="2286000" algn="l"/>
                <a:tab pos="4572000" algn="l"/>
              </a:tabLst>
            </a:pPr>
            <a:r>
              <a:rPr lang="en-US" altLang="th-TH" sz="20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kumimoji="0" lang="en-US" altLang="th-TH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AIP Conf. Proc.</a:t>
            </a: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 vol. 3168, no. 1, Jul. 2024, </a:t>
            </a:r>
            <a:r>
              <a:rPr kumimoji="0" lang="en-US" altLang="th-TH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doi</a:t>
            </a: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10.1063/5.0222131/3300765.</a:t>
            </a:r>
            <a:endParaRPr kumimoji="0" lang="en-US" altLang="th-TH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  <a:tab pos="1828800" algn="l"/>
                <a:tab pos="2286000" algn="l"/>
                <a:tab pos="4572000" algn="l"/>
              </a:tabLst>
            </a:pP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[4]	A. Jaber and L. Fritsch, “Towards AI-powered Cybersecurity Attack Modeling with Simulation Tools: Review of Attack Simulators,” </a:t>
            </a:r>
            <a:r>
              <a:rPr kumimoji="0" lang="en-US" altLang="th-TH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Lecture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  <a:tab pos="1828800" algn="l"/>
                <a:tab pos="2286000" algn="l"/>
                <a:tab pos="4572000" algn="l"/>
              </a:tabLst>
            </a:pPr>
            <a:r>
              <a:rPr lang="en-US" altLang="th-TH" sz="2000" i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kumimoji="0" lang="en-US" altLang="th-TH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Notes in Networks and Systems</a:t>
            </a: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 vol. 571 LNNS, pp. 249–257, 2023, </a:t>
            </a:r>
            <a:r>
              <a:rPr kumimoji="0" lang="en-US" altLang="th-TH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doi</a:t>
            </a: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10.1007/978-3-031-19945-5_25.</a:t>
            </a:r>
            <a:endParaRPr kumimoji="0" lang="en-US" altLang="th-TH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  <a:tab pos="1828800" algn="l"/>
                <a:tab pos="2286000" algn="l"/>
                <a:tab pos="4572000" algn="l"/>
              </a:tabLst>
            </a:pP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[5]	A. I. Mallick and R. Nath, “Simulating Cyber Threats: A Review of AI-powered Attack Simulators for Enhanced Cybersecurity,” </a:t>
            </a:r>
            <a:r>
              <a:rPr kumimoji="0" lang="en-US" altLang="th-TH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World Sci. News</a:t>
            </a: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  <a:tab pos="1828800" algn="l"/>
                <a:tab pos="2286000" algn="l"/>
                <a:tab pos="4572000" algn="l"/>
              </a:tabLst>
            </a:pPr>
            <a:r>
              <a:rPr lang="en-US" altLang="th-TH" sz="20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2024.</a:t>
            </a:r>
            <a:endParaRPr kumimoji="0" lang="en-US" altLang="th-TH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  <a:tab pos="1828800" algn="l"/>
                <a:tab pos="2286000" algn="l"/>
                <a:tab pos="4572000" algn="l"/>
              </a:tabLst>
            </a:pP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[6]	A. Nelson, S. Rekhi, M. </a:t>
            </a:r>
            <a:r>
              <a:rPr kumimoji="0" lang="en-US" altLang="th-TH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Souppaya</a:t>
            </a: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 and K. Scarfone, “NIST Special Publication 800 NIST SP 800-61r3 Incident Response Recommendations and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  <a:tab pos="1828800" algn="l"/>
                <a:tab pos="2286000" algn="l"/>
                <a:tab pos="4572000" algn="l"/>
              </a:tabLst>
            </a:pPr>
            <a:r>
              <a:rPr lang="en-US" altLang="th-TH" sz="20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Considerations for Cybersecurity Risk Management A CSF 2.0 Community Profile”, </a:t>
            </a:r>
            <a:r>
              <a:rPr kumimoji="0" lang="en-US" altLang="th-TH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doi</a:t>
            </a: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10.6028/NIST.SP.800-61r3.</a:t>
            </a:r>
            <a:endParaRPr kumimoji="0" lang="en-US" altLang="th-TH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  <a:tab pos="1828800" algn="l"/>
                <a:tab pos="2286000" algn="l"/>
                <a:tab pos="4572000" algn="l"/>
              </a:tabLst>
            </a:pP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[7]	C. Pascoe, S. Quinn, K. Scarfone, C. Pascoe, S. Quinn, and K. Scarfone, “The NIST Cybersecurity Framework (CSF) 2.0,” Feb. 2024, </a:t>
            </a:r>
            <a:r>
              <a:rPr kumimoji="0" lang="en-US" altLang="th-TH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doi</a:t>
            </a: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  <a:tab pos="1828800" algn="l"/>
                <a:tab pos="2286000" algn="l"/>
                <a:tab pos="4572000" algn="l"/>
              </a:tabLst>
            </a:pPr>
            <a:r>
              <a:rPr lang="en-US" altLang="th-TH" sz="20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10.6028/NIST.CSWP.29.</a:t>
            </a:r>
            <a:endParaRPr kumimoji="0" lang="en-US" altLang="th-TH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  <a:tab pos="1828800" algn="l"/>
                <a:tab pos="2286000" algn="l"/>
                <a:tab pos="4572000" algn="l"/>
              </a:tabLst>
            </a:pP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[8]	“ISO/IEC 27001:2022 - Information security management systems.” Accessed: Jun. 08, 2026. [Online]. Available: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  <a:tab pos="1828800" algn="l"/>
                <a:tab pos="2286000" algn="l"/>
                <a:tab pos="4572000" algn="l"/>
              </a:tabLst>
            </a:pPr>
            <a:r>
              <a:rPr lang="en-US" altLang="th-TH" sz="20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https://www.iso.org/standard/27001</a:t>
            </a:r>
            <a:endParaRPr kumimoji="0" lang="en-US" altLang="th-TH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  <a:tab pos="1828800" algn="l"/>
                <a:tab pos="2286000" algn="l"/>
                <a:tab pos="4572000" algn="l"/>
              </a:tabLst>
            </a:pP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[9]	A. Vassilev, A. Oprea, A. Fordyce, H. Anderson, X. Davies, and M. Hamin, “Adversarial Machine Learning: A Taxonomy and Terminology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  <a:tab pos="1828800" algn="l"/>
                <a:tab pos="2286000" algn="l"/>
                <a:tab pos="4572000" algn="l"/>
              </a:tabLst>
            </a:pPr>
            <a:r>
              <a:rPr lang="en-US" altLang="th-TH" sz="20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Attacks and Mitigations,” Mar. 2025, </a:t>
            </a:r>
            <a:r>
              <a:rPr kumimoji="0" lang="en-US" altLang="th-TH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doi</a:t>
            </a: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10.6028/NIST.AI.100-2E2025.</a:t>
            </a:r>
            <a:endParaRPr kumimoji="0" lang="en-US" altLang="th-TH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6433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41857-EB0B-375C-0211-69340FCA2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BA8F32-8809-A075-E00F-55FC624EB0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61427D-2BE5-7D63-8BD6-FDAB58F827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4A2D50-5788-7183-33F6-FCD3622D94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20D3453-576C-B85B-80D0-F9F4D19C36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CDEE02-B95C-B49A-2E63-0F91D908F1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75C29CA-FF5B-112B-0162-6BC2055A9C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4C6EE8-6B01-EF42-2E42-A8851CF8B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" y="-61823"/>
            <a:ext cx="12192000" cy="6981646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5BDAF00-D5BA-6631-8E06-6316A523FFC5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ข้อมูลเพิ่มเติมที่ได้เตรียมไว้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278DE5-22CC-4F43-10EE-DBB8C274F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08A-9C8F-F32D-1765-175BCAF8A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BAC0DF-A391-70A0-2831-9E85CE0EE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40ADB3-16D7-BE1E-A981-11ABCA3E7487}"/>
              </a:ext>
            </a:extLst>
          </p:cNvPr>
          <p:cNvSpPr txBox="1"/>
          <p:nvPr/>
        </p:nvSpPr>
        <p:spPr>
          <a:xfrm>
            <a:off x="5437772" y="1496986"/>
            <a:ext cx="61938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/>
              <a:t>มิติการประเมินกรอบแนวคิดการจัดกลุ่มภัยคุกคามด้วยปัญญาประดิษฐ์ เพื่อการลดระยะเวลาในการตอบสนองต่อเหตุการณ์และผลกระทบทางธุรกิจ ในสภาพแวดล้อมความมั่นคงปลอดภัยไซเบอร์ กรณีศึกษาในประเทศไทย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A2D3E8-96D0-AF7F-170F-2A15D1528B10}"/>
              </a:ext>
            </a:extLst>
          </p:cNvPr>
          <p:cNvSpPr txBox="1"/>
          <p:nvPr/>
        </p:nvSpPr>
        <p:spPr>
          <a:xfrm>
            <a:off x="5437772" y="3051114"/>
            <a:ext cx="703223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/>
              <a:t>Coverage Dimension (</a:t>
            </a:r>
            <a:r>
              <a:rPr lang="th-TH" sz="2000" b="1" dirty="0"/>
              <a:t>ความครอบคลุม)</a:t>
            </a:r>
          </a:p>
          <a:p>
            <a:pPr marL="457200" indent="-457200">
              <a:buAutoNum type="arabicPeriod"/>
            </a:pPr>
            <a:endParaRPr lang="th-TH" sz="2000" b="1" dirty="0"/>
          </a:p>
          <a:p>
            <a:pPr marL="457200" indent="-457200">
              <a:buAutoNum type="arabicPeriod" startAt="2"/>
            </a:pPr>
            <a:r>
              <a:rPr lang="en-US" sz="2000" b="1" dirty="0"/>
              <a:t>Clarity of Classification (</a:t>
            </a:r>
            <a:r>
              <a:rPr lang="th-TH" sz="2000" b="1" dirty="0"/>
              <a:t>ความชัดเจนในการจำแนก)</a:t>
            </a:r>
          </a:p>
          <a:p>
            <a:pPr marL="457200" indent="-457200">
              <a:buAutoNum type="arabicPeriod" startAt="2"/>
            </a:pPr>
            <a:endParaRPr lang="th-TH" sz="2000" b="1" dirty="0"/>
          </a:p>
          <a:p>
            <a:pPr marL="457200" indent="-457200">
              <a:buAutoNum type="arabicPeriod" startAt="3"/>
            </a:pPr>
            <a:r>
              <a:rPr lang="en-US" sz="2000" b="1" dirty="0"/>
              <a:t>Practical Applicability (</a:t>
            </a:r>
            <a:r>
              <a:rPr lang="th-TH" sz="2000" b="1" dirty="0"/>
              <a:t>การใช้งานจริง)</a:t>
            </a:r>
          </a:p>
          <a:p>
            <a:pPr marL="457200" indent="-457200">
              <a:buAutoNum type="arabicPeriod" startAt="3"/>
            </a:pPr>
            <a:endParaRPr lang="th-TH" sz="2000" b="1" dirty="0"/>
          </a:p>
          <a:p>
            <a:pPr marL="457200" indent="-457200">
              <a:buAutoNum type="arabicPeriod" startAt="4"/>
            </a:pPr>
            <a:r>
              <a:rPr lang="en-US" sz="2000" b="1" dirty="0"/>
              <a:t>Alignment with Standards (</a:t>
            </a:r>
            <a:r>
              <a:rPr lang="th-TH" sz="2000" b="1" dirty="0"/>
              <a:t>ความสอดคล้องกับมาตรฐานสากล)</a:t>
            </a:r>
          </a:p>
          <a:p>
            <a:pPr marL="457200" indent="-457200">
              <a:buAutoNum type="arabicPeriod" startAt="4"/>
            </a:pPr>
            <a:endParaRPr lang="th-TH" sz="2000" b="1" dirty="0"/>
          </a:p>
          <a:p>
            <a:pPr marL="457200" indent="-457200">
              <a:buAutoNum type="arabicPeriod" startAt="5"/>
            </a:pPr>
            <a:r>
              <a:rPr lang="en-US" sz="2000" b="1" dirty="0"/>
              <a:t>Timeliness and Relevance (</a:t>
            </a:r>
            <a:r>
              <a:rPr lang="th-TH" sz="2000" b="1" dirty="0"/>
              <a:t>ความทันสมัยและความเกี่ยวข้อง)</a:t>
            </a:r>
          </a:p>
          <a:p>
            <a:pPr marL="457200" indent="-457200">
              <a:buAutoNum type="arabicPeriod" startAt="5"/>
            </a:pPr>
            <a:endParaRPr lang="th-TH" sz="2000" b="1" dirty="0"/>
          </a:p>
          <a:p>
            <a:r>
              <a:rPr lang="th-TH" sz="2000" b="1" dirty="0"/>
              <a:t>6.</a:t>
            </a:r>
            <a:r>
              <a:rPr lang="en-US" sz="2000" b="1" dirty="0"/>
              <a:t>    Decision Support Dimension (</a:t>
            </a:r>
            <a:r>
              <a:rPr lang="th-TH" sz="2000" b="1" dirty="0"/>
              <a:t>การสนับสนุนการตัดสินใจ)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5EF5FD-D5AC-C92E-B7A9-7DE843F94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83" y="1300065"/>
            <a:ext cx="5283599" cy="56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04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3EF68-1ED1-2A91-5A69-8E4ED2A10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67CF20-B66A-6962-56D6-FA0D3B3E2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D9B721-62E4-9CD2-DAAC-35E00F1F50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DFF333-51C0-3457-067D-4E42DC926A8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8920C1-C5AA-0CE9-841A-180B3E7967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5D06736-02D7-14DA-6316-438FB2D80A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C21786-5ED8-E359-BD0C-699020BF10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6DC5BA-C458-0764-4925-055F415A2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" y="-61823"/>
            <a:ext cx="12192000" cy="6981646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6DD4836-938C-792B-6579-10B095A404AC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ข้อมูลเพิ่มเติมที่ได้เตรียมไว้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A6FF6D-8B71-F3BE-CFF5-188C8902E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4E54C0-6BB6-3C31-3B8A-313930AD1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F68BC3-F01C-D676-DE3E-1919D26FD3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F71FD6-F6E6-71EA-7D44-49629E07D400}"/>
              </a:ext>
            </a:extLst>
          </p:cNvPr>
          <p:cNvSpPr txBox="1"/>
          <p:nvPr/>
        </p:nvSpPr>
        <p:spPr>
          <a:xfrm>
            <a:off x="418736" y="1239268"/>
            <a:ext cx="111196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dirty="0"/>
              <a:t>สถาปัตยกรรมระบบการจัดกลุ่มภัยคุกคามด้วยปัญญาประดิษฐ์และการจัดลำดับความสำคัญของการตอบสนอง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4537DC-E744-A21E-CA82-D8504A14D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079" y="1719540"/>
            <a:ext cx="9403808" cy="537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28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51B42-F1B2-9AB7-80B6-DF830F6F1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74A926-A688-C69F-A16E-119EC50D27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3AC70-683F-D58E-196A-D479330C6F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600F15-0B67-6C65-552A-D6CD9A31F7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910F5B2-9D56-AAC8-F91E-4E74BFA6FF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B6799A-2739-E9D3-B4CC-AFD1910C85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B7AB057-CDED-345C-9577-D0E42EA165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71A1A5-1B07-A547-24AB-7B3507B51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" y="-61823"/>
            <a:ext cx="12192000" cy="6981646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2AF66393-38A7-8EFB-2438-D718DCCDF993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ข้อมูลเพิ่มเติมที่ได้เตรียมไว้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961C23-2612-C744-BF4D-DAB09B06A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B9CE8B-C659-18E2-F1A8-88DA8434C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5294C2-6687-4FFB-B1F7-1B55ED0F5E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7D3DEB-2D47-C36C-8CEA-C434B446E90D}"/>
              </a:ext>
            </a:extLst>
          </p:cNvPr>
          <p:cNvSpPr txBox="1"/>
          <p:nvPr/>
        </p:nvSpPr>
        <p:spPr>
          <a:xfrm>
            <a:off x="-14126" y="1302201"/>
            <a:ext cx="6821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Mockup Web Application </a:t>
            </a:r>
            <a:r>
              <a:rPr lang="th-TH" sz="2400" dirty="0"/>
              <a:t>ของงานวิจัยที่ออกแบบไว้เบื้องต้น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1EA79B-21EA-ADDE-FA2E-C11EBB4A5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600" y="1733212"/>
            <a:ext cx="9072114" cy="50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75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D61AC-2986-1A94-5D95-5FE4420FC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D3E36E-DBFC-9F6D-A027-7B09C394F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C55E3-2AA7-8BC1-0B1B-07A3C39B60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3DD8DF7-FC0A-AE99-A87E-D9B2D448EA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0004B4E-D3FE-EE11-042F-A0044C0EE3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26473D-D4FA-FF52-AFD2-56D2B63C1D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3B1EF9B-F11B-8E2E-8AE1-CB6647C5E1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2DB515-8907-CF26-B447-B179A998B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" y="-61823"/>
            <a:ext cx="12177874" cy="6973557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3EA5A4C-49A5-C69E-9CA1-F9F525805B1B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ข้อมูลเพิ่มเติมที่ได้เตรียมไว้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CE26E2-3454-9580-B59C-2726957B2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7D1A8D-D660-FBB2-DD73-2BDAB330E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1677A1-F731-8E1B-F21E-981CD9FEE0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C7D8BE-46F9-B497-3CD8-695587EFC1EF}"/>
              </a:ext>
            </a:extLst>
          </p:cNvPr>
          <p:cNvSpPr txBox="1"/>
          <p:nvPr/>
        </p:nvSpPr>
        <p:spPr>
          <a:xfrm>
            <a:off x="0" y="1286048"/>
            <a:ext cx="6482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Mockup Web Application </a:t>
            </a:r>
            <a:r>
              <a:rPr lang="th-TH" sz="2400" dirty="0"/>
              <a:t>ของงานวิจัยที่ออกแบบไว้เบื้องต้น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B056AC-E995-FF30-D496-FD038DC93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566" y="1628666"/>
            <a:ext cx="9808834" cy="51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01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D4BB8-7BD8-BC4B-F605-41E9CA258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7FD4AE-F264-DC51-C8AF-8C73EBFBC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E6AF2-9299-D792-202D-4F799B177A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0D8335B-1864-D1AE-EF06-8556D54270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511C2D-B6DA-AC55-C9E5-284172AE3D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EFC26C5-859E-CED2-B1FA-A612B4E6B3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93931-D11A-689D-690D-D55F04BD84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E39F01-5D90-7840-67A7-3B3FDB5B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" y="-61823"/>
            <a:ext cx="12219617" cy="6997461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3A07F37-1B50-9AEB-68DB-3784D7DAE16A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ข้อมูลเพิ่มเติมที่ได้เตรียมไว้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60824F-460E-883D-0F9C-C67173FD7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EFC9D5-68A9-F0AC-D7E3-C07169185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E31B1B-209C-FD32-2540-071B006DC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DAEF75-F4C8-371A-6ECC-5F8E95702AA6}"/>
              </a:ext>
            </a:extLst>
          </p:cNvPr>
          <p:cNvSpPr txBox="1"/>
          <p:nvPr/>
        </p:nvSpPr>
        <p:spPr>
          <a:xfrm>
            <a:off x="-14126" y="1302201"/>
            <a:ext cx="6186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Mockup Web Application </a:t>
            </a:r>
            <a:r>
              <a:rPr lang="th-TH" sz="2400" dirty="0"/>
              <a:t>ของงานวิจัยที่ออกแบบไว้เบื้องต้น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943318-FF82-15F7-1463-9088EF93E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19" y="1633396"/>
            <a:ext cx="10847362" cy="512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9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5083F-7977-9E02-57A2-7644E2B95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26AC8EA4-D859-78A7-3722-1728AD961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-98494"/>
            <a:ext cx="12186650" cy="6999974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B8B7A67A-8AA5-9AD1-51B6-318ACFE2FAFC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1. บทนำ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8" name="Isosceles Triangle 20">
            <a:extLst>
              <a:ext uri="{FF2B5EF4-FFF2-40B4-BE49-F238E27FC236}">
                <a16:creationId xmlns:a16="http://schemas.microsoft.com/office/drawing/2014/main" id="{352752FE-C60A-128D-BAD0-03D0F8FC2EF6}"/>
              </a:ext>
            </a:extLst>
          </p:cNvPr>
          <p:cNvSpPr>
            <a:spLocks noChangeAspect="1"/>
          </p:cNvSpPr>
          <p:nvPr/>
        </p:nvSpPr>
        <p:spPr>
          <a:xfrm rot="8201235">
            <a:off x="2267995" y="5719065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9" name="Rounded Rectangle 1">
            <a:extLst>
              <a:ext uri="{FF2B5EF4-FFF2-40B4-BE49-F238E27FC236}">
                <a16:creationId xmlns:a16="http://schemas.microsoft.com/office/drawing/2014/main" id="{5FB87704-28CF-5046-B145-70CE6C870BB1}"/>
              </a:ext>
            </a:extLst>
          </p:cNvPr>
          <p:cNvSpPr>
            <a:spLocks noChangeAspect="1"/>
          </p:cNvSpPr>
          <p:nvPr/>
        </p:nvSpPr>
        <p:spPr>
          <a:xfrm>
            <a:off x="2329162" y="3401493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728A8A-A4B5-DD9D-E298-386449286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EA66E7-325F-A9C4-1423-2127CBE16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0C166C-83F6-9FBB-7AC5-A19E18C91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E94A76-AB18-B1CC-8B21-8E66BB58A910}"/>
              </a:ext>
            </a:extLst>
          </p:cNvPr>
          <p:cNvSpPr txBox="1"/>
          <p:nvPr/>
        </p:nvSpPr>
        <p:spPr>
          <a:xfrm>
            <a:off x="180340" y="1468478"/>
            <a:ext cx="1200631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Segoe UI" panose="020B0502040204020203" pitchFamily="34" charset="0"/>
              </a:rPr>
              <a:t>        การเชื่อมผลการวิเคราะห์ภัยคุกคามเข้ากับ </a:t>
            </a:r>
            <a:r>
              <a:rPr lang="en-US" sz="2200" dirty="0">
                <a:latin typeface="Segoe UI" panose="020B0502040204020203" pitchFamily="34" charset="0"/>
              </a:rPr>
              <a:t>business impact </a:t>
            </a:r>
            <a:r>
              <a:rPr lang="th-TH" sz="2200" dirty="0">
                <a:latin typeface="Segoe UI" panose="020B0502040204020203" pitchFamily="34" charset="0"/>
              </a:rPr>
              <a:t>และ </a:t>
            </a:r>
            <a:r>
              <a:rPr lang="en-US" sz="2200" dirty="0">
                <a:latin typeface="Segoe UI" panose="020B0502040204020203" pitchFamily="34" charset="0"/>
              </a:rPr>
              <a:t>incident response time </a:t>
            </a:r>
            <a:r>
              <a:rPr lang="th-TH" sz="2200" dirty="0">
                <a:latin typeface="Segoe UI" panose="020B0502040204020203" pitchFamily="34" charset="0"/>
              </a:rPr>
              <a:t>งานด้าน </a:t>
            </a:r>
            <a:r>
              <a:rPr lang="en-US" sz="2200" dirty="0">
                <a:latin typeface="Segoe UI" panose="020B0502040204020203" pitchFamily="34" charset="0"/>
              </a:rPr>
              <a:t>incident response </a:t>
            </a:r>
            <a:r>
              <a:rPr lang="th-TH" sz="2200" dirty="0">
                <a:latin typeface="Segoe UI" panose="020B0502040204020203" pitchFamily="34" charset="0"/>
              </a:rPr>
              <a:t>ล่าสุดของ </a:t>
            </a:r>
            <a:r>
              <a:rPr lang="en-US" sz="2200" dirty="0">
                <a:latin typeface="Segoe UI" panose="020B0502040204020203" pitchFamily="34" charset="0"/>
              </a:rPr>
              <a:t>NIST </a:t>
            </a:r>
            <a:r>
              <a:rPr lang="th-TH" sz="2200" dirty="0">
                <a:latin typeface="Segoe UI" panose="020B0502040204020203" pitchFamily="34" charset="0"/>
              </a:rPr>
              <a:t>เน้นว่าการจัดการเหตุการณ์ทางไซเบอร์ควรถูกบูรณาการเข้ากับการบริหารความเสี่ยงทั้งระบบ โดยมีเป้าหมายไม่เพียงแต่ตรวจจับให้ได้ แต่ต้องลดจำนวนและผลกระทบของเหตุการณ์ และช่วยให้การตอบสนองและการกู้คืนระบบมีประสิทธิภาพมากขึ้น [6] </a:t>
            </a:r>
            <a:endParaRPr lang="en-US" sz="2200" dirty="0">
              <a:latin typeface="Segoe UI" panose="020B0502040204020203" pitchFamily="34" charset="0"/>
            </a:endParaRPr>
          </a:p>
          <a:p>
            <a:r>
              <a:rPr lang="en-US" sz="2200" dirty="0">
                <a:latin typeface="Segoe UI" panose="020B0502040204020203" pitchFamily="34" charset="0"/>
              </a:rPr>
              <a:t>       NIST Cybersecurity Framework 2.0 </a:t>
            </a:r>
            <a:r>
              <a:rPr lang="th-TH" sz="2200" dirty="0">
                <a:latin typeface="Segoe UI" panose="020B0502040204020203" pitchFamily="34" charset="0"/>
              </a:rPr>
              <a:t>ยังชี้ว่าการจัดการ </a:t>
            </a:r>
            <a:r>
              <a:rPr lang="en-US" sz="2200" dirty="0">
                <a:latin typeface="Segoe UI" panose="020B0502040204020203" pitchFamily="34" charset="0"/>
              </a:rPr>
              <a:t>cyber risk </a:t>
            </a:r>
            <a:r>
              <a:rPr lang="th-TH" sz="2200" dirty="0">
                <a:latin typeface="Segoe UI" panose="020B0502040204020203" pitchFamily="34" charset="0"/>
              </a:rPr>
              <a:t>ที่ดีต้องเชื่อมโยงไปถึง </a:t>
            </a:r>
            <a:r>
              <a:rPr lang="en-US" sz="2200" dirty="0">
                <a:latin typeface="Segoe UI" panose="020B0502040204020203" pitchFamily="34" charset="0"/>
              </a:rPr>
              <a:t>govern , detect , respond , recover </a:t>
            </a:r>
            <a:r>
              <a:rPr lang="th-TH" sz="2200" dirty="0">
                <a:latin typeface="Segoe UI" panose="020B0502040204020203" pitchFamily="34" charset="0"/>
              </a:rPr>
              <a:t>อย่างครบวงจร [7]</a:t>
            </a:r>
          </a:p>
          <a:p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         ด้วยเหตุนี้งานวิจัยนี้จึงเสนอแนวทาง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AI-driven Threat Clustering Framework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โดยยกระดับจากการตรวจจับภัยคุกคามรายเหตุการณ์ไปสู่การจัดกลุ่มภัยคุกคาม ตามลักษณะพฤติกรรม ความรุนแรง และบริบทของระบบ เพื่อสนับสนุนการจัดลำดับความสำคัญในการตอบสนองต่อเหตุการณ์และลดผลกระทบต่อกระบวนการทางธุรกิจ แนวคิดดังกล่าวมีความสำคัญเชิงวิชาการและเชิงปฏิบัติ เพราะทำให้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AI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ไม่ได้ทำหน้าที่เพียง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classification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หรือ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anomaly detection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เท่านั้น แต่กลายเป็นกลไกสนับสนุนการตัดสินใจ ที่ช่วยให้ผู้ดูแลระบบเลือกแนวทางตอบสนองที่เหมาะสมต่อภัยแต่ละกลุ่มได้รวดเร็วขึ้น [1] [5] </a:t>
            </a:r>
          </a:p>
          <a:p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          นอกจากนี้หากเชื่อมผลการจัดกลุ่มดังกล่าวเข้ากับกรอบมาตรฐาน เช่น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NIST CSF 2.0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และ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ISO/IEC 27001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ก็จะช่วยให้ผลลัพธ์ของระบบสามารถใช้ได้ทั้งในเชิงเทคนิค เชิงการกำกับดูแล และเชิงการเตรียมพร้อมด้าน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compliance [7] [8]</a:t>
            </a:r>
          </a:p>
          <a:p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        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 การออกแบบระบบ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AI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สำหรับงานด้าน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cybersecurity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จำเป็นต้องคำนึงถึงความท้าทายใหม่ เช่น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adversarial machine learning, evasion, model extraction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และการโจมตีต่อโมเดล </a:t>
            </a:r>
            <a:r>
              <a:rPr lang="en-US" sz="2200" dirty="0">
                <a:latin typeface="Segoe UI" panose="020B0502040204020203" pitchFamily="34" charset="0"/>
                <a:cs typeface="TH Sarabun New" panose="020B0500040200020003"/>
              </a:rPr>
              <a:t>AI </a:t>
            </a:r>
            <a:r>
              <a:rPr lang="th-TH" sz="2200" dirty="0">
                <a:latin typeface="Segoe UI" panose="020B0502040204020203" pitchFamily="34" charset="0"/>
                <a:cs typeface="TH Sarabun New" panose="020B0500040200020003"/>
              </a:rPr>
              <a:t>เอง ซึ่งอาจทำให้ระบบเรียนรู้ผิดพลาดหรือตอบสนองไม่สอดคล้องกับสถานการณ์จริง [9]</a:t>
            </a:r>
          </a:p>
          <a:p>
            <a:endParaRPr lang="th-TH" sz="2200" dirty="0">
              <a:latin typeface="Segoe UI" panose="020B0502040204020203" pitchFamily="34" charset="0"/>
              <a:cs typeface="TH Sarabun New" panose="020B0500040200020003"/>
            </a:endParaRPr>
          </a:p>
        </p:txBody>
      </p:sp>
    </p:spTree>
    <p:extLst>
      <p:ext uri="{BB962C8B-B14F-4D97-AF65-F5344CB8AC3E}">
        <p14:creationId xmlns:p14="http://schemas.microsoft.com/office/powerpoint/2010/main" val="3602310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8D0D8-447D-1877-5DEB-BCBD964EB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31AE13-7A84-ACB7-58FD-59ACEC42E8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AAB496-AD4A-59D3-AFA4-B488553A2D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DFCF2B-8251-974E-B8A4-14C1D3ADD8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3DA33FA-A99F-D892-0A3D-DBB4D101D3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2E48B4-F58F-C1EF-40D0-4774718DA2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CDC096-D8ED-3FAD-9337-5C4F709E5F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B38035-17FB-028F-01D1-412F57293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" y="-61823"/>
            <a:ext cx="12177874" cy="6973557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4CAB84C-E7F3-2553-0733-1059A9788AE6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ข้อมูลเพิ่มเติมที่ได้เตรียมไว้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0B4647-BC2E-18F5-CFC5-BAFB77E06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45DAD5-BE02-0C07-3231-D7FDCBF7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E030D-81B8-5119-48D4-8730D53944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544A2B-FF7E-25C6-96C8-B1AB18B99DC5}"/>
              </a:ext>
            </a:extLst>
          </p:cNvPr>
          <p:cNvSpPr txBox="1"/>
          <p:nvPr/>
        </p:nvSpPr>
        <p:spPr>
          <a:xfrm>
            <a:off x="-14126" y="1302201"/>
            <a:ext cx="64995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Mockup Web Application </a:t>
            </a:r>
            <a:r>
              <a:rPr lang="th-TH" sz="2400" dirty="0"/>
              <a:t>ของงานวิจัยที่ออกแบบไว้เบื้องต้น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8077DE-CE1C-4187-59CC-37151CCF56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236" y="1691015"/>
            <a:ext cx="9143974" cy="512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33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3EC03-1446-1F5D-5EEF-1FD66B8AA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0990B3-CF42-84F9-DB91-EC8F1C0DC8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9C26B-62FA-4AFC-A7C8-E48DCEB775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657B7A8-051E-148B-08A0-DF5D62757B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AAA124-CCE1-1A44-6101-2D8102F1A4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1BB1DA-1E2D-AC14-93A8-2436AE4D4C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703F995-2484-3166-C1E0-E813CA32FD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E71E86-647B-55CB-0D8F-7F81EB71D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" y="-61823"/>
            <a:ext cx="12177874" cy="6973557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CBF5DF51-FA25-28DE-7ABF-30EB71DA80CF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ข้อมูลเพิ่มเติมที่ได้เตรียมไว้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1BAAB7-866E-972C-E952-18EE400F8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8995FC-4DCF-C80B-9BD6-A455F4485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CB0E72-1478-3E94-692D-FE9FDCC40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31851C-02CD-6C14-E952-2C2CC7A6C954}"/>
              </a:ext>
            </a:extLst>
          </p:cNvPr>
          <p:cNvSpPr txBox="1"/>
          <p:nvPr/>
        </p:nvSpPr>
        <p:spPr>
          <a:xfrm>
            <a:off x="-14126" y="1302201"/>
            <a:ext cx="65757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Mockup Web Application </a:t>
            </a:r>
            <a:r>
              <a:rPr lang="th-TH" sz="2400" dirty="0"/>
              <a:t>ของงานวิจัยที่ออกแบบไว้เบื้องต้น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939819-BF79-C07A-DB96-BCC3658D71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04" y="1682915"/>
            <a:ext cx="11348185" cy="50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46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D6DF8-18DF-030B-0C59-071F175D4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C6823B-A8B1-7805-6A86-A58EDCB547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D554B6-6D71-363C-5F2D-79F33574A6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2AE748A-C806-6E32-9BB1-04E9EA76F0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FE0E95A-59F7-99D5-0C6D-7BC30D4187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AA7820F-F801-84D5-A2C0-6F15982D66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CF8F15-6E77-92D9-E493-F22630E8B34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430ADD-21F7-08F7-DFE3-C64B1F6F0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" y="-61823"/>
            <a:ext cx="12177874" cy="6973557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74E2472C-30D0-49D3-322B-EBDB777140D9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ข้อมูลเพิ่มเติมที่ได้เตรียมไว้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6514B6-CB13-9F2D-F173-615BFD8CA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26C4A7-8C0B-7409-EF77-A30BDCE54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0FAB72-0083-29AE-04F6-4395DE1271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BB8BE5-5520-D234-309A-34861257013C}"/>
              </a:ext>
            </a:extLst>
          </p:cNvPr>
          <p:cNvSpPr txBox="1"/>
          <p:nvPr/>
        </p:nvSpPr>
        <p:spPr>
          <a:xfrm>
            <a:off x="-14126" y="1302201"/>
            <a:ext cx="6863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Mockup Web Application </a:t>
            </a:r>
            <a:r>
              <a:rPr lang="th-TH" sz="2400" dirty="0"/>
              <a:t>ของงานวิจัยที่ออกแบบไว้เบื้องต้น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5BB59A-DB0E-C802-923B-365B87A9A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589" y="1674183"/>
            <a:ext cx="9802580" cy="51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95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0BB70-EC22-422A-38C1-DEAD1CA3C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2A70D5-0A88-2B27-C127-3A49AC1BC5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A4A824-026A-EEA7-0B03-C2660B6E2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2478899-A6B0-613C-BF6D-483301795F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9AA8C32-D223-012C-975E-BB1C386FCE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69BDB9-01F0-87EB-376A-4C489B7B4D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AD05022-80A7-CAF8-E8D6-90A30F3B2B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CF9A24-80D3-49C5-49C1-82B1AABB5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" y="-61823"/>
            <a:ext cx="12177874" cy="6973557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CB8CB93D-CDF6-73D4-28D0-CA4201D79A0A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ข้อมูลเพิ่มเติมที่ได้เตรียมไว้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E41F79-2C36-5005-613A-0DA9AC0F6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A8527F-FDF6-FEC5-5A66-C8B0C9000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2DA4C7-B859-7376-8063-2B906DE70B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0DDE18-7A5E-96D2-0692-8E14DD5DECBB}"/>
              </a:ext>
            </a:extLst>
          </p:cNvPr>
          <p:cNvSpPr txBox="1"/>
          <p:nvPr/>
        </p:nvSpPr>
        <p:spPr>
          <a:xfrm>
            <a:off x="-14126" y="1302201"/>
            <a:ext cx="6863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Mockup Web Application </a:t>
            </a:r>
            <a:r>
              <a:rPr lang="th-TH" sz="2400" dirty="0"/>
              <a:t>ของงานวิจัยที่ออกแบบไว้เบื้องต้น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86A98C-D429-3AA2-6615-47C161AAE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736" y="1648568"/>
            <a:ext cx="10944445" cy="51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51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376E6-CF86-E98F-E515-75109535D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B8A8F-5EB7-A1C1-31F5-C31404AB4F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E11EDB-EF96-C168-AC90-DD916437E8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C3D39C-3AD8-9700-DB05-2C1ABB1B27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188D13-6CF1-1037-7861-7144AEDFA7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DC7683-599B-FE23-C1AD-38539FAF8E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D6BC214-45BF-8FAA-CEF3-A1123315A3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1A0804-7659-64FD-3740-AFCF91520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" y="-61823"/>
            <a:ext cx="12177874" cy="6973557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8A175477-CB1E-2672-5692-2E43B1D8795E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ข้อมูลเพิ่มเติมที่ได้เตรียมไว้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8A6AB4-A3FC-D89D-DD1D-19E86B7AB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FBCB9A-F54C-1149-6F19-1F891D483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65CFCB-F91D-8CC3-83B0-539027535A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80497A-5D06-5DA7-0756-30DDEA42092C}"/>
              </a:ext>
            </a:extLst>
          </p:cNvPr>
          <p:cNvSpPr txBox="1"/>
          <p:nvPr/>
        </p:nvSpPr>
        <p:spPr>
          <a:xfrm>
            <a:off x="-14126" y="1302201"/>
            <a:ext cx="6863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Mockup Web Application </a:t>
            </a:r>
            <a:r>
              <a:rPr lang="th-TH" sz="2400" dirty="0"/>
              <a:t>ของงานวิจัยที่ออกแบบไว้เบื้องต้น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325C2F-1081-3DDC-491D-4F3C14A6B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463" y="1648035"/>
            <a:ext cx="10355328" cy="514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5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8AEFE-4B25-51B9-FE7D-8453A2732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FC5325-4890-4F0D-B57B-1F4CE4F20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BF633-155B-0156-4C62-620330D847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A81FF4-C819-05FE-D637-3298E8CAE3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13F9AE-42CF-369E-A050-3D3D955B71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8EAB10-F239-3583-6324-3EB650034E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5145EA8-742A-11D1-E376-1340BB9671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A415A-647A-D4B5-B7E8-F6BB91D02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" y="-61823"/>
            <a:ext cx="12177874" cy="6973557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2C9DA567-9835-EE14-E6E1-1793C2ADF137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ข้อมูลเพิ่มเติมที่ได้เตรียมไว้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D13324-BB86-33FB-AAB3-95857E146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BCCF30-AC81-75E3-B6FB-8A05A207F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08C594-CE9B-60D3-B248-E7BAE3221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D1DBA4-5D5C-9742-D3F7-5F36AAC853E1}"/>
              </a:ext>
            </a:extLst>
          </p:cNvPr>
          <p:cNvSpPr txBox="1"/>
          <p:nvPr/>
        </p:nvSpPr>
        <p:spPr>
          <a:xfrm>
            <a:off x="-14126" y="1302201"/>
            <a:ext cx="6863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Mockup Web Application </a:t>
            </a:r>
            <a:r>
              <a:rPr lang="th-TH" sz="2400" dirty="0"/>
              <a:t>ของงานวิจัยที่ออกแบบไว้เบื้องต้น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03429A-92AF-CD6C-1996-FB00D4183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61" y="1684471"/>
            <a:ext cx="11646465" cy="50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6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FB5AB-FA58-FB80-3826-BA21E3B34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D1D5FC-8A01-E6BC-5DFB-B7018065BF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CC3CA7-E120-12CF-053D-810031D465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ACE2E7-8C19-0CC5-3582-6A437630E8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EBCC30-1E4B-AEF8-6AC2-F59A79D994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5F7AFB-3D23-7C79-18D5-8851FD4175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4CC899-EB34-C2C1-A082-4D6AEA1F45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AC4AC6-8B59-9BB5-0028-F207CD525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" y="-61823"/>
            <a:ext cx="12226912" cy="7001638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55900D7-C5BE-5B1F-C8CD-9245F72765A1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ข้อมูลเพิ่มเติมที่ได้เตรียมไว้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18ECCA-C97C-6F2F-1BC4-F109640FD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4EDA44-6306-AD7E-AC2C-5483749FE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08B542-B8AB-9697-1727-D118D52443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1E98CF-2FE3-F176-E99F-5D4ACC3C767D}"/>
              </a:ext>
            </a:extLst>
          </p:cNvPr>
          <p:cNvSpPr txBox="1"/>
          <p:nvPr/>
        </p:nvSpPr>
        <p:spPr>
          <a:xfrm>
            <a:off x="-14126" y="1302201"/>
            <a:ext cx="6863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Mockup Web Application </a:t>
            </a:r>
            <a:r>
              <a:rPr lang="th-TH" sz="2400" dirty="0"/>
              <a:t>ของงานวิจัยที่ออกแบบไว้เบื้องต้น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F3CF03-B44C-736E-95E2-A1E02423A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873" y="1673249"/>
            <a:ext cx="10540439" cy="514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24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8C24-22D2-CEFB-F316-7DEE4EE10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B97F2C-AC39-F54C-8D21-E4F07A382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479DBA-628A-EF3B-544D-38C283286E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2757E16-3086-C7D7-FA00-6ED9323385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D214732-87D6-6CFA-2189-7E93299ACB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42D063F-113D-8AFA-FF7A-BD87097385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F3C7C5C-FB38-F498-967D-4EF6F61E50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2B201E-9293-216C-4A49-27BEE2446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" y="-61822"/>
            <a:ext cx="12177874" cy="6973557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5DBD9640-1C4B-C12A-ED2D-BE877E5E9E27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ข้อมูลเพิ่มเติมที่ได้เตรียมไว้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74FD0B-186B-AA14-8413-13AC3E1E2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F84339-2726-74A9-DDDA-CBEE705DA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7735FA-72A2-42C1-06A0-639C5BDDB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51F998-9B3B-A5F1-8A91-E4BBDE4DEC60}"/>
              </a:ext>
            </a:extLst>
          </p:cNvPr>
          <p:cNvSpPr txBox="1"/>
          <p:nvPr/>
        </p:nvSpPr>
        <p:spPr>
          <a:xfrm>
            <a:off x="-14126" y="1302201"/>
            <a:ext cx="6863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Mockup Web Application </a:t>
            </a:r>
            <a:r>
              <a:rPr lang="th-TH" sz="2400" dirty="0"/>
              <a:t>ของงานวิจัยที่ออกแบบไว้เบื้องต้น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9BEE72-F08D-FEAE-D0E1-66CECA0202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736" y="1646530"/>
            <a:ext cx="11085914" cy="51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92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71B94-C25B-8080-3585-1B95097E0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4B9EAB-731A-0A95-9308-6659B2E20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89DEE-7F71-ACC9-D197-AD669E3B71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FB7FB9-78E6-2D4E-5C1C-F2DE35614A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96FD5B-03E6-C9AD-0A7E-751BCF5887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B7CDDD-A60F-E046-7811-237A53C8F4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0E2576B-B828-5EF8-9BBD-A62EEDD1FF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A78BE1-E6AF-88FC-1D17-D1EEC3FEA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" y="-61823"/>
            <a:ext cx="12177874" cy="6973557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A6E2E37-0E48-1F77-547F-6A2E8BAA2F85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ข้อมูลเพิ่มเติมที่ได้เตรียมไว้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C0F07B-1C97-EE2F-4BF0-1B6595EBB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0D73FB-A38E-FA43-3457-10B5291D9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429BAA-4108-D620-92F0-F3C4C9719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2F547D-A4ED-4CE3-B651-A765C3A7E041}"/>
              </a:ext>
            </a:extLst>
          </p:cNvPr>
          <p:cNvSpPr txBox="1"/>
          <p:nvPr/>
        </p:nvSpPr>
        <p:spPr>
          <a:xfrm>
            <a:off x="-14126" y="1302201"/>
            <a:ext cx="6863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Mockup Web Application </a:t>
            </a:r>
            <a:r>
              <a:rPr lang="th-TH" sz="2400" dirty="0"/>
              <a:t>ของงานวิจัยที่ออกแบบไว้เบื้องต้น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DB5A58-421B-BBE7-4787-A73CEE25A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382" y="1642550"/>
            <a:ext cx="11550316" cy="51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64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A469D-7E5D-5AA4-DE88-2423CC274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A8A997-661F-7BF3-E725-8FAA12F2D1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7F75BF-F290-C9ED-F07C-94B0E5FE5A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2D1AC2B-D5D9-732C-5379-24BADA2879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28A12EF-CC9C-BC06-A504-CBDD516589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0D93C9E-C4B4-8E5A-9869-A246E474EA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2B48D47-ECB1-AACF-9460-640FAF1BC2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ED0F5D-9A45-DE75-D17C-9B887D20D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" y="-61823"/>
            <a:ext cx="12177874" cy="6973557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117E75CE-132B-9D06-38FE-CC8DA9C0883A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ข้อมูลเพิ่มเติมที่ได้เตรียมไว้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FF57D0-6698-E53B-76F2-D50E29730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999D98-ED7D-042F-7746-4B057388B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39A097-E27E-16AE-E128-A07C43CA5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6F8126-9769-766C-850E-2E01A83D3FC8}"/>
              </a:ext>
            </a:extLst>
          </p:cNvPr>
          <p:cNvSpPr txBox="1"/>
          <p:nvPr/>
        </p:nvSpPr>
        <p:spPr>
          <a:xfrm>
            <a:off x="-14126" y="1302201"/>
            <a:ext cx="6863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Mockup Web Application </a:t>
            </a:r>
            <a:r>
              <a:rPr lang="th-TH" sz="2400" dirty="0"/>
              <a:t>ของงานวิจัยที่ออกแบบไว้เบื้องต้น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49AFAA-218A-0EC4-0628-A89B3F84FD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619" y="1621160"/>
            <a:ext cx="10461466" cy="514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6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C0012-DB98-510C-1820-5FE74979D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6A6BA14E-E620-F0CE-ACC2-1BDCA29B4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-98494"/>
            <a:ext cx="12186650" cy="6999974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76B750E-20DE-9345-1CBF-E39FBBD631A3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1. บทนำ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8" name="Isosceles Triangle 20">
            <a:extLst>
              <a:ext uri="{FF2B5EF4-FFF2-40B4-BE49-F238E27FC236}">
                <a16:creationId xmlns:a16="http://schemas.microsoft.com/office/drawing/2014/main" id="{AED0C714-FFA5-213E-B842-7B950047009C}"/>
              </a:ext>
            </a:extLst>
          </p:cNvPr>
          <p:cNvSpPr>
            <a:spLocks noChangeAspect="1"/>
          </p:cNvSpPr>
          <p:nvPr/>
        </p:nvSpPr>
        <p:spPr>
          <a:xfrm rot="8201235">
            <a:off x="2267995" y="5719065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9" name="Rounded Rectangle 1">
            <a:extLst>
              <a:ext uri="{FF2B5EF4-FFF2-40B4-BE49-F238E27FC236}">
                <a16:creationId xmlns:a16="http://schemas.microsoft.com/office/drawing/2014/main" id="{9441ADDA-C7C1-B731-1849-4F55D31DB2B0}"/>
              </a:ext>
            </a:extLst>
          </p:cNvPr>
          <p:cNvSpPr>
            <a:spLocks noChangeAspect="1"/>
          </p:cNvSpPr>
          <p:nvPr/>
        </p:nvSpPr>
        <p:spPr>
          <a:xfrm>
            <a:off x="2329162" y="3401493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E53912-D903-6614-5DE1-767F5EFE9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8D5947-B72E-01CC-5552-9500BC43F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FC9F70-F719-439F-8E24-7F69F9F5B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0F912-A407-F721-2C07-31B2F1288E93}"/>
              </a:ext>
            </a:extLst>
          </p:cNvPr>
          <p:cNvSpPr txBox="1"/>
          <p:nvPr/>
        </p:nvSpPr>
        <p:spPr>
          <a:xfrm>
            <a:off x="180340" y="1468478"/>
            <a:ext cx="120063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Segoe UI" panose="020B0502040204020203" pitchFamily="34" charset="0"/>
              </a:rPr>
              <a:t>        ดังนั้นกรอบการวิจัยในงานนี้จึงมิได้มุ่งเพียงสร้างโมเดลที่แม่นยำ แต่ยังมุ่งสร้างสภาพแวดล้อมจำลองที่เปิดโอกาสให้เกิดการประเมินซ้ำ ปรับปรุงโมเดลอย่างต่อเนื่อง และสร้างต้นแบบที่นำไปใช้จริงเพื่อ ลดเวลาความเสียหายและช่วยให้การกู้คืนระบบทำได้อย่างรวดเร็วขึ้น เมื่อเกิดการโจมตีทางไซเบอร์ในสภาพแวดล้อมระดับองค์กรหรือระดับประเทศ [6] [9]</a:t>
            </a:r>
          </a:p>
          <a:p>
            <a:r>
              <a:rPr lang="th-TH" sz="2200" dirty="0">
                <a:latin typeface="Segoe UI" panose="020B0502040204020203" pitchFamily="34" charset="0"/>
              </a:rPr>
              <a:t>        โดยสรุปงานวิจัยนี้เพื่อพัฒนากรอบการจัดกลุ่มภัยคุกคามด้วยปัญญาประดิษฐ์ ที่สามารถเชื่อมข้อมูลภัยคุกคาม การวิเคราะห์รูปแบบการโจมตี การประเมินผลกระทบทางธุรกิจ และการตอบสนองต่อเหตุการณ์แบบอัตโนมัติ ภายใต้สภาพแวดล้อมจำลองที่สมจริงและตรวจสอบได้อย่างเป็นระบบ อันจะนำไปสู่การยกระดับประสิทธิภาพการตรวจจับ การตอบสนอง และการกู้คืนระบบในงานความมั่นคงปลอดภัยไซเบอร์ระดับประเทศ [4] [6] [7]</a:t>
            </a:r>
          </a:p>
          <a:p>
            <a:endParaRPr lang="th-TH" sz="2200" dirty="0">
              <a:latin typeface="Segoe UI" panose="020B0502040204020203" pitchFamily="34" charset="0"/>
              <a:cs typeface="TH Sarabun New" panose="020B05000402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134693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2485E-B9F2-943A-852A-6067154FB7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05582D-2974-83B4-9F30-1CF894BBEF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B515F74-B590-4C44-CB9F-EA69D7B329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2E450A5-5419-4431-668E-98DF5E053A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DB1EE85-EF23-F9FA-654D-21E647A775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9D3D17-5C2A-8FBE-DDA6-F9CCE1724B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14244C-E25B-CD1A-82E0-510EB438E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71812D-93AB-2154-C422-1C98E35C2D88}"/>
              </a:ext>
            </a:extLst>
          </p:cNvPr>
          <p:cNvSpPr txBox="1"/>
          <p:nvPr/>
        </p:nvSpPr>
        <p:spPr>
          <a:xfrm>
            <a:off x="618310" y="2094782"/>
            <a:ext cx="6879770" cy="23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45720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800" dirty="0">
                <a:solidFill>
                  <a:schemeClr val="bg1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Thank  you</a:t>
            </a:r>
            <a:endParaRPr lang="en-US" sz="13800" dirty="0">
              <a:solidFill>
                <a:schemeClr val="bg1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C146DF-A199-43F2-B57D-03FE91C23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67751"/>
            <a:ext cx="331883" cy="6081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F86CE0-C6C1-4224-95DA-79D587DF0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79511"/>
            <a:ext cx="432756" cy="6120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2BC010-2945-405F-BB31-97568FEE0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111248"/>
            <a:ext cx="730100" cy="55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8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F3CA6-F257-78E0-9062-B2337C952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7347C532-3095-9C67-D987-B15472A30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907"/>
            <a:ext cx="12192000" cy="73419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9C1E3FB-797F-C56F-D965-FC6969971374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1. บทนำ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8" name="Isosceles Triangle 20">
            <a:extLst>
              <a:ext uri="{FF2B5EF4-FFF2-40B4-BE49-F238E27FC236}">
                <a16:creationId xmlns:a16="http://schemas.microsoft.com/office/drawing/2014/main" id="{B6742567-D8F1-3B88-9884-E6E4FA511A5F}"/>
              </a:ext>
            </a:extLst>
          </p:cNvPr>
          <p:cNvSpPr>
            <a:spLocks noChangeAspect="1"/>
          </p:cNvSpPr>
          <p:nvPr/>
        </p:nvSpPr>
        <p:spPr>
          <a:xfrm rot="8201235">
            <a:off x="2267995" y="5719065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9" name="Rounded Rectangle 1">
            <a:extLst>
              <a:ext uri="{FF2B5EF4-FFF2-40B4-BE49-F238E27FC236}">
                <a16:creationId xmlns:a16="http://schemas.microsoft.com/office/drawing/2014/main" id="{1DB2C87E-FC2E-83FD-022F-F20070FD39F2}"/>
              </a:ext>
            </a:extLst>
          </p:cNvPr>
          <p:cNvSpPr>
            <a:spLocks noChangeAspect="1"/>
          </p:cNvSpPr>
          <p:nvPr/>
        </p:nvSpPr>
        <p:spPr>
          <a:xfrm>
            <a:off x="2329162" y="3401493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0B185D1-D939-9FD5-DADC-539132496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2AA1F1-38E0-D765-3F1E-A46A9B5F3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CAA979-5A9C-742A-1F60-921F64960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16830F-14B8-35E2-5963-D408377D1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2594" y="1251330"/>
            <a:ext cx="8931684" cy="50684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806B4E-A4DA-7915-DC81-8F4DCC4B6C53}"/>
              </a:ext>
            </a:extLst>
          </p:cNvPr>
          <p:cNvSpPr txBox="1"/>
          <p:nvPr/>
        </p:nvSpPr>
        <p:spPr>
          <a:xfrm>
            <a:off x="750619" y="6331231"/>
            <a:ext cx="10883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ข้อมูลอ้างอิงจากสำนักงานคณะกรรมการการรักษาความมั่นคงปลอดภัยไซเบอร์แห่งชาติ </a:t>
            </a:r>
            <a:r>
              <a:rPr lang="en-US" dirty="0"/>
              <a:t>:https://www.ncsa.or.th/policy/threat-statistics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82889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82D97D-F5C0-D387-5AD4-6B70367E8D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C8AC8-37ED-4560-D115-1F9C155027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D822FE-1C88-EF2B-7AEE-7A17957944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480353-8C64-64CB-E6C7-CF48B2D42B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95577-46B5-E154-17C4-7196531EF6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12400C-5D24-34F2-3E25-E5EBB0BACE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60B6ED-2D36-771A-9CC6-74DBE2DDD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" y="-40908"/>
            <a:ext cx="12192000" cy="68580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CD8A3D18-BECD-6497-5EF6-14C940499EE1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2. วัตถุประสงค์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BFE701-BBA1-4C21-9417-BEC9B9FBE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5273CE-FA96-412B-80EF-9A9D0DD7B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8A8933-2574-4478-BDA0-FD95D030E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FDE64C-C3F9-28D5-E87E-EE632A35BC79}"/>
              </a:ext>
            </a:extLst>
          </p:cNvPr>
          <p:cNvSpPr txBox="1"/>
          <p:nvPr/>
        </p:nvSpPr>
        <p:spPr>
          <a:xfrm>
            <a:off x="192797" y="1591729"/>
            <a:ext cx="117888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2.1 พัฒนากรอบแนวคิดการจัดกลุ่มภัยคุกคามทางไซเบอร์ด้วยปัญญาประดิษฐ์ เพื่อจำแนกรูปแบบภัยคุกคามและสนับสนุนการตัดสินใจเชิงรุกอย่างเป็นระบบ</a:t>
            </a:r>
          </a:p>
          <a:p>
            <a:pPr algn="thaiDist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2.2 ประเมินประสิทธิภาพของกรอบแนวคิดที่พัฒนาขึ้น ในการลดระยะเวลาในการตรวจจับ วิเคราะห์ และตอบสนองต่อเหตุการณ์ความมั่นคงปลอดภัยไซเบอร์</a:t>
            </a:r>
          </a:p>
          <a:p>
            <a:pPr algn="thaiDist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2.3 ศึกษาความสามารถของกรอบแนวคิดในการลดผลกระทบทางธุรกิจ โดยเชื่อมโยงผลการจัดกลุ่มภัยคุกคาม เข้ากับการจัดลำดับความสำคัญของการตอบสนองต่อเหตุการณ์</a:t>
            </a:r>
          </a:p>
        </p:txBody>
      </p:sp>
    </p:spTree>
    <p:extLst>
      <p:ext uri="{BB962C8B-B14F-4D97-AF65-F5344CB8AC3E}">
        <p14:creationId xmlns:p14="http://schemas.microsoft.com/office/powerpoint/2010/main" val="48712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82D97D-F5C0-D387-5AD4-6B70367E8D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C8AC8-37ED-4560-D115-1F9C155027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D822FE-1C88-EF2B-7AEE-7A17957944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480353-8C64-64CB-E6C7-CF48B2D42B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95577-46B5-E154-17C4-7196531EF6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12400C-5D24-34F2-3E25-E5EBB0BACE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60B6ED-2D36-771A-9CC6-74DBE2DDD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" y="0"/>
            <a:ext cx="12178902" cy="6850632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CD8A3D18-BECD-6497-5EF6-14C940499EE1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3.สมมติฐานของการวิจัย/คำถามการวิจัย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37D207-06A1-4263-A13D-B77A2C998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21C077-28FC-41D7-9D6F-7B91B9D09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648C73-BE71-4046-9BB5-414A47261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C57128-4F9B-59CC-6DCF-D597CB7969B9}"/>
              </a:ext>
            </a:extLst>
          </p:cNvPr>
          <p:cNvSpPr txBox="1"/>
          <p:nvPr/>
        </p:nvSpPr>
        <p:spPr>
          <a:xfrm>
            <a:off x="180928" y="1340583"/>
            <a:ext cx="11274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3.1 กรอบแนวคิด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AI-driven Threat Clustering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สามารถจัดกลุ่มภัยคุกคามทางไซเบอร์ตามลักษณะพฤติกรรมและระดับความรุนแรงได้อย่างมีประสิทธิภาพ และเหนือกว่าวิธีการตรวจจับแบบดั้งเดิมหรือไม่</a:t>
            </a:r>
          </a:p>
          <a:p>
            <a:pPr algn="thaiDist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3.2 การใช้กรอบแนวคิดร่วมกับระบบตอบสนองอัตโนมัติ สามารถลดระยะเวลาในการตรวจจับและตอบสนองต่อเหตุการณ์ ได้อย่างมีนัยสำคัญหรือไม่</a:t>
            </a:r>
          </a:p>
          <a:p>
            <a:pPr algn="thaiDist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3.3 การประยุกต์ใช้ผลการจัดกลุ่มภัยคุกคามร่วมกับการประเมินผลกระทบทางธุรกิจ สามารถลดความเสียหาย และช่วยให้การกู้คืนระบบ ทำได้รวดเร็วขึ้นหรือไม่ ภายใต้กรอบมาตรฐานด้านความมั่นคงปลอดภัยไซเบอร์</a:t>
            </a:r>
          </a:p>
        </p:txBody>
      </p:sp>
    </p:spTree>
    <p:extLst>
      <p:ext uri="{BB962C8B-B14F-4D97-AF65-F5344CB8AC3E}">
        <p14:creationId xmlns:p14="http://schemas.microsoft.com/office/powerpoint/2010/main" val="264774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DCA27-7E6F-C4C8-3F3D-76165B1EE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43F59A-0EA1-3F7C-E297-8FD93F6414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91501-45CE-37EB-6B34-09C4569248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5F79786-124D-E28E-8872-C37070676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5CD5326-A59E-3542-DFC7-B26ECE4519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328085-3FBC-B8D4-3808-646DAC45B1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FF9FD10-C8DF-74D0-CC84-FA8AAA3AF5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A828C3-E868-54C4-0F78-552004DB8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" y="-9171"/>
            <a:ext cx="12192000" cy="68580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F7B23DF-1C87-5305-EE51-99C1A84B85B8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4. ขอบเขตของงานวิจัย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A4EFB6-FC78-0C39-2589-D7C23B83F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9FC09A-A013-250C-337F-B7B7BD0BB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03F9CA-3335-4823-2085-DC68C1C49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52F44B-91D0-6226-8759-B1FACC4181AF}"/>
              </a:ext>
            </a:extLst>
          </p:cNvPr>
          <p:cNvSpPr txBox="1"/>
          <p:nvPr/>
        </p:nvSpPr>
        <p:spPr>
          <a:xfrm>
            <a:off x="121356" y="1411406"/>
            <a:ext cx="1127495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4.1 ประชากร ได้แก่ สภาพแวดล้อมโครงสร้างพื้นฐานด้านเทคโนโลยีสารสนเทศและระบบความมั่นคงปลอดภัยไซเบอร์ขององค์กรในประเทศไทย ทั้งภาครัฐและเอกชน ซึ่งประกอบด้วยระบบเครือข่าย 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เซิร์ฟเวอร์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ฐานข้อมูล และกลไกป้องกัน เช่น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Firewall, IDS/IPS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SIEM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โดยมุ่งเน้นบริบทขององค์กรที่มีความเสี่ยงต่อภัย เช่น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Malware, Phishing, DDoS, APT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และเหตุการณ์ผิดปกติที่มีลักษณะคล้าย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Zero‑day</a:t>
            </a: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4.2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กลุ่มตัวอย่าง ได้แก่ สภาพแวดล้อมจำลองโครงสร้างพื้นฐานไอทีอัจฉริยะ ที่ผู้วิจัยออกแบบขึ้นโดยอ้างอิงสถาปัตยกรรมขององค์กรทั่วไปในประเทศไทย และผสมผสาน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benchmark intrusion datasets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CICIDS2017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CSE-CIC-IDS2018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ร่วมกับสถานการณ์โจมตีสังเคราะห์ใน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cyber range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เพื่อรองรับการจัดกลุ่มภัยคุกคาม การประเมินผลกระทบ และการทดลอง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response playbooks</a:t>
            </a: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88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3E83F-9916-520E-6236-1AEAAFFAE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C4CD58-B189-B908-BC03-ED69B0121E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9B5CF8-1DC9-F852-BF34-80FDB157BE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6CDF22-132F-03A6-21AE-1A297600BF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2D131F5-B324-A2CA-1B04-D24553AF4D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5060BE-87EC-75EF-9546-CB3DC4FC95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ED3187-7CB0-D899-1D88-2D4CA982CC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DA65E3-290E-7C62-71EE-A0BAE50FD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" y="-9171"/>
            <a:ext cx="12192000" cy="68580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5FFEC28C-F5E4-C6D9-2181-86877D920B91}"/>
              </a:ext>
            </a:extLst>
          </p:cNvPr>
          <p:cNvSpPr txBox="1">
            <a:spLocks/>
          </p:cNvSpPr>
          <p:nvPr/>
        </p:nvSpPr>
        <p:spPr>
          <a:xfrm>
            <a:off x="84090" y="632659"/>
            <a:ext cx="12006310" cy="6072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4. ขอบเขตของงานวิจัย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82C877-31E8-18F6-2C4D-EDF495219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-2589"/>
            <a:ext cx="331883" cy="6081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C138FB-E5F5-DA6C-28A9-B311C0AF1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6" y="9171"/>
            <a:ext cx="432756" cy="6120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02DFC2-1212-AD9E-7CDB-8AC6C4E75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3" y="40908"/>
            <a:ext cx="730100" cy="551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CDF9ED-E4A5-57C4-D64D-284ED8BE2D81}"/>
              </a:ext>
            </a:extLst>
          </p:cNvPr>
          <p:cNvSpPr txBox="1"/>
          <p:nvPr/>
        </p:nvSpPr>
        <p:spPr>
          <a:xfrm>
            <a:off x="250752" y="1263043"/>
            <a:ext cx="11274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4.3 ตัวแปรในการวิจัย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การวิจัยครั้งนี้กำหนดตัวแปรที่ใช้ศึกษาออกเป็น 2 ประเภท ดังนี้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4.3.1 ตัวแปรอิสระ ได้แก่ 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ประเภทของภัยคุกคามที่ถูกจำลอง (เช่น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Malware, Phishing, DDoS, Zero day-like anomaly)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เทคนิคและโมเดล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AI/ML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ที่ใช้ใน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threat representation learning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clustering (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Random Forest, LSTM, Autoencoder, HDBSCAN/K-Means)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กลไกการตอบสนองอัตโนมัติ (เช่น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Alert, Block, Isolate, Quarantine, Log)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4.3.2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ตัวแปรตาม ได้แก่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ความแม่นยำในการตรวจจับและจัดกลุ่มภัยคุกคาม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ระยะเวลาในการตอบสนองต่อเหตุการณ์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อัตราความผิดพลาดของระบบ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False Positive / False Negative)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คะแนนผลกระทบทางธุรกิจ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Business Impact Score)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ระดับความสอดคล้องกับกรอบ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NIST CSF 2.0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ISO/IEC 27001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4.3.3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ระยะเวลาในการวิจัย 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ระยะเวลาในการวิจัย ตั้งแต่เดือนกันยายน พ.ศ. 2569 ถึง สิงหาคม พ.ศ. 2570</a:t>
            </a:r>
          </a:p>
        </p:txBody>
      </p:sp>
    </p:spTree>
    <p:extLst>
      <p:ext uri="{BB962C8B-B14F-4D97-AF65-F5344CB8AC3E}">
        <p14:creationId xmlns:p14="http://schemas.microsoft.com/office/powerpoint/2010/main" val="258129855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Contents Slide Master">
  <a:themeElements>
    <a:clrScheme name="ALLPPT-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1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3F02"/>
      </a:accent1>
      <a:accent2>
        <a:srgbClr val="FF8853"/>
      </a:accent2>
      <a:accent3>
        <a:srgbClr val="F0D152"/>
      </a:accent3>
      <a:accent4>
        <a:srgbClr val="CADA4C"/>
      </a:accent4>
      <a:accent5>
        <a:srgbClr val="19BD9E"/>
      </a:accent5>
      <a:accent6>
        <a:srgbClr val="019ED7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8E9368056AD8004E998A7D8EB8CFCB57" ma:contentTypeVersion="15" ma:contentTypeDescription="สร้างเอกสารใหม่" ma:contentTypeScope="" ma:versionID="4783fe08c6bf2883fe4a8c52a68ce331">
  <xsd:schema xmlns:xsd="http://www.w3.org/2001/XMLSchema" xmlns:xs="http://www.w3.org/2001/XMLSchema" xmlns:p="http://schemas.microsoft.com/office/2006/metadata/properties" xmlns:ns1="http://schemas.microsoft.com/sharepoint/v3" xmlns:ns3="22707b07-3bc1-427a-91c9-eddc2bcaa7cd" targetNamespace="http://schemas.microsoft.com/office/2006/metadata/properties" ma:root="true" ma:fieldsID="cfbdf2d8ca4d6e41bd037d2945eb34bb" ns1:_="" ns3:_="">
    <xsd:import namespace="http://schemas.microsoft.com/sharepoint/v3"/>
    <xsd:import namespace="22707b07-3bc1-427a-91c9-eddc2bcaa7cd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คุณสมบัตินโยบายการปฏิบัติตามกฎระเบียบแบบรวมเป็นหนึ่ง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การดำเนินการ UI นโยบายการปฏิบัติตามกฎระเบียบแบบรวมเป็นหนึ่ง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07b07-3bc1-427a-91c9-eddc2bcaa7cd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2707b07-3bc1-427a-91c9-eddc2bcaa7cd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9F07C8B-BD3B-47F2-BB1B-32039389AD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5F005D-D95A-4095-BDEC-29730FEF3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2707b07-3bc1-427a-91c9-eddc2bcaa7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A42E1D-280E-4C97-8241-A5D4416ED3BC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2707b07-3bc1-427a-91c9-eddc2bcaa7cd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9fdbe9f0-8ed9-44fe-804f-7b8ad0fa1940}" enabled="1" method="Privileged" siteId="{d23a342c-0eaf-486e-a281-baed8ef751c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26459</TotalTime>
  <Words>4472</Words>
  <Application>Microsoft Office PowerPoint</Application>
  <PresentationFormat>Widescreen</PresentationFormat>
  <Paragraphs>283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Calibri</vt:lpstr>
      <vt:lpstr>Cordia New</vt:lpstr>
      <vt:lpstr>Segoe UI</vt:lpstr>
      <vt:lpstr>TH Sarabun New</vt:lpstr>
      <vt:lpstr>TH SarabunPSK</vt:lpstr>
      <vt:lpstr>Tw Cen MT</vt:lpstr>
      <vt:lpstr>Tw Cen MT Condensed</vt:lpstr>
      <vt:lpstr>Wingdings 3</vt:lpstr>
      <vt:lpstr>Contents Slide Master</vt:lpstr>
      <vt:lpstr>Section Break Slide Master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Anurak Tantartippartai</cp:lastModifiedBy>
  <cp:revision>120</cp:revision>
  <cp:lastPrinted>2024-03-08T08:56:03Z</cp:lastPrinted>
  <dcterms:created xsi:type="dcterms:W3CDTF">2020-01-20T05:08:25Z</dcterms:created>
  <dcterms:modified xsi:type="dcterms:W3CDTF">2026-06-22T13:59:05Z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0x0101008E9368056AD8004E998A7D8EB8CFCB57</vt:lpwstr>
  </property>
</Properties>
</file>