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8288000" cy="10287000"/>
  <p:notesSz cx="6858000" cy="9144000"/>
  <p:embeddedFontLst>
    <p:embeddedFont>
      <p:font typeface="Barlow" panose="00000500000000000000" pitchFamily="2" charset="0"/>
      <p:regular r:id="rId21"/>
    </p:embeddedFont>
    <p:embeddedFont>
      <p:font typeface="Barlow Bold" panose="00000800000000000000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ordia New" panose="020B0304020202020204" pitchFamily="34" charset="-34"/>
      <p:regular r:id="rId27"/>
      <p:bold r:id="rId28"/>
      <p:italic r:id="rId29"/>
      <p:boldItalic r:id="rId30"/>
    </p:embeddedFont>
    <p:embeddedFont>
      <p:font typeface="Cordia New Bold" panose="020B0604020202020204" pitchFamily="34" charset="-34"/>
      <p:regular r:id="rId31"/>
      <p:bold r:id="rId32"/>
    </p:embeddedFont>
    <p:embeddedFont>
      <p:font typeface="Th Sarabun New" panose="020B0604020202020204" charset="-34"/>
      <p:regular r:id="rId33"/>
    </p:embeddedFont>
    <p:embeddedFont>
      <p:font typeface="Th Sarabun New Bold" panose="020B0604020202020204" charset="-34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1.png"/><Relationship Id="rId5" Type="http://schemas.openxmlformats.org/officeDocument/2006/relationships/image" Target="../media/image6.png"/><Relationship Id="rId10" Type="http://schemas.openxmlformats.org/officeDocument/2006/relationships/image" Target="../media/image20.svg"/><Relationship Id="rId4" Type="http://schemas.openxmlformats.org/officeDocument/2006/relationships/image" Target="../media/image5.gif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11.png"/><Relationship Id="rId7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28.svg"/><Relationship Id="rId4" Type="http://schemas.openxmlformats.org/officeDocument/2006/relationships/image" Target="../media/image5.gif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1.png"/><Relationship Id="rId7" Type="http://schemas.openxmlformats.org/officeDocument/2006/relationships/image" Target="../media/image2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Relationship Id="rId9" Type="http://schemas.openxmlformats.org/officeDocument/2006/relationships/image" Target="../media/image31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11.png"/><Relationship Id="rId7" Type="http://schemas.openxmlformats.org/officeDocument/2006/relationships/image" Target="../media/image3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35.svg"/><Relationship Id="rId4" Type="http://schemas.openxmlformats.org/officeDocument/2006/relationships/image" Target="../media/image5.gif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11.png"/><Relationship Id="rId7" Type="http://schemas.openxmlformats.org/officeDocument/2006/relationships/image" Target="../media/image3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39.svg"/><Relationship Id="rId4" Type="http://schemas.openxmlformats.org/officeDocument/2006/relationships/image" Target="../media/image5.gif"/><Relationship Id="rId9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isruptignite.com/blog/llm-large-language-models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s://aws.amazon.com/th/what-is/retrieval-augmented-generation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jpeg"/><Relationship Id="rId7" Type="http://schemas.openxmlformats.org/officeDocument/2006/relationships/image" Target="../media/image5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10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10" Type="http://schemas.openxmlformats.org/officeDocument/2006/relationships/image" Target="../media/image16.png"/><Relationship Id="rId4" Type="http://schemas.openxmlformats.org/officeDocument/2006/relationships/image" Target="../media/image13.svg"/><Relationship Id="rId9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19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-29166" y="1415539"/>
            <a:ext cx="7195509" cy="110833"/>
          </a:xfrm>
          <a:custGeom>
            <a:avLst/>
            <a:gdLst/>
            <a:ahLst/>
            <a:cxnLst/>
            <a:rect l="l" t="t" r="r" b="b"/>
            <a:pathLst>
              <a:path w="7195509" h="110833">
                <a:moveTo>
                  <a:pt x="0" y="0"/>
                </a:moveTo>
                <a:lnTo>
                  <a:pt x="7195509" y="0"/>
                </a:lnTo>
                <a:lnTo>
                  <a:pt x="7195509" y="110833"/>
                </a:lnTo>
                <a:lnTo>
                  <a:pt x="0" y="1108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291113" y="9207398"/>
            <a:ext cx="9838096" cy="1246496"/>
            <a:chOff x="0" y="0"/>
            <a:chExt cx="13117462" cy="166199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117466" cy="1661990"/>
            </a:xfrm>
            <a:custGeom>
              <a:avLst/>
              <a:gdLst/>
              <a:ahLst/>
              <a:cxnLst/>
              <a:rect l="l" t="t" r="r" b="b"/>
              <a:pathLst>
                <a:path w="13117466" h="1661990">
                  <a:moveTo>
                    <a:pt x="0" y="0"/>
                  </a:moveTo>
                  <a:lnTo>
                    <a:pt x="13117466" y="0"/>
                  </a:lnTo>
                  <a:lnTo>
                    <a:pt x="13117466" y="1661990"/>
                  </a:lnTo>
                  <a:lnTo>
                    <a:pt x="0" y="1661990"/>
                  </a:lnTo>
                  <a:close/>
                </a:path>
              </a:pathLst>
            </a:custGeom>
            <a:blipFill>
              <a:blip r:embed="rId5">
                <a:alphaModFix amt="0"/>
              </a:blip>
              <a:stretch>
                <a:fillRect t="-103787" b="-103788"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13117462" cy="167151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4320"/>
                </a:lnSpc>
              </a:pPr>
              <a:r>
                <a:rPr lang="en-US" sz="3600">
                  <a:solidFill>
                    <a:srgbClr val="0070C0"/>
                  </a:solidFill>
                  <a:latin typeface="Th Sarabun New"/>
                  <a:ea typeface="Th Sarabun New"/>
                  <a:cs typeface="Th Sarabun New"/>
                  <a:sym typeface="Th Sarabun New"/>
                </a:rPr>
                <a:t>วันที่ 27 มิถุนายน 2569</a:t>
              </a:r>
            </a:p>
            <a:p>
              <a:pPr algn="l">
                <a:lnSpc>
                  <a:spcPts val="4320"/>
                </a:lnSpc>
              </a:pPr>
              <a:r>
                <a:rPr lang="en-US" sz="3600">
                  <a:solidFill>
                    <a:srgbClr val="0070C0"/>
                  </a:solidFill>
                  <a:latin typeface="Th Sarabun New"/>
                  <a:ea typeface="Th Sarabun New"/>
                  <a:cs typeface="Th Sarabun New"/>
                  <a:sym typeface="Th Sarabun New"/>
                </a:rPr>
                <a:t>ณ มหาวิทยาลัยเทคโนโลยีราชมงคลสุวรรณภูมิ เขตเหนือ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82310" y="40719"/>
            <a:ext cx="718842" cy="1317269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2653817" y="126397"/>
            <a:ext cx="869775" cy="1230106"/>
            <a:chOff x="0" y="0"/>
            <a:chExt cx="1159700" cy="164014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59637" cy="1640205"/>
            </a:xfrm>
            <a:custGeom>
              <a:avLst/>
              <a:gdLst/>
              <a:ahLst/>
              <a:cxnLst/>
              <a:rect l="l" t="t" r="r" b="b"/>
              <a:pathLst>
                <a:path w="1159637" h="1640205">
                  <a:moveTo>
                    <a:pt x="0" y="0"/>
                  </a:moveTo>
                  <a:lnTo>
                    <a:pt x="1159637" y="0"/>
                  </a:lnTo>
                  <a:lnTo>
                    <a:pt x="1159637" y="1640205"/>
                  </a:lnTo>
                  <a:lnTo>
                    <a:pt x="0" y="16402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r="-5" b="3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-59788" y="2506409"/>
            <a:ext cx="9112348" cy="488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00"/>
              </a:lnSpc>
            </a:pPr>
            <a:r>
              <a:rPr lang="en-US" sz="11000" b="1">
                <a:solidFill>
                  <a:srgbClr val="C4EFFF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เค้าโครง ดุษฎีนิพนธ์</a:t>
            </a:r>
          </a:p>
          <a:p>
            <a:pPr algn="ctr">
              <a:lnSpc>
                <a:spcPts val="7920"/>
              </a:lnSpc>
            </a:pPr>
            <a:r>
              <a:rPr lang="en-US" sz="6600" b="1">
                <a:solidFill>
                  <a:srgbClr val="C4EFFF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ระดับบัณฑิตศึกษา </a:t>
            </a:r>
          </a:p>
          <a:p>
            <a:pPr algn="ctr">
              <a:lnSpc>
                <a:spcPts val="5759"/>
              </a:lnSpc>
            </a:pPr>
            <a:r>
              <a:rPr lang="en-US" sz="4800" b="1">
                <a:solidFill>
                  <a:srgbClr val="FFFFFF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สาขาวิชาเทคโนโลยีดิจิทัล </a:t>
            </a:r>
          </a:p>
          <a:p>
            <a:pPr algn="ctr">
              <a:lnSpc>
                <a:spcPts val="5759"/>
              </a:lnSpc>
            </a:pPr>
            <a:r>
              <a:rPr lang="en-US" sz="4800" b="1">
                <a:solidFill>
                  <a:srgbClr val="FFFFFF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คณะวิทยาศาสตร์และเทคโนโลยี </a:t>
            </a:r>
          </a:p>
          <a:p>
            <a:pPr algn="ctr">
              <a:lnSpc>
                <a:spcPts val="5759"/>
              </a:lnSpc>
            </a:pPr>
            <a:r>
              <a:rPr lang="en-US" sz="4800" b="1">
                <a:solidFill>
                  <a:srgbClr val="FFFFFF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มหาวิทยาลัยเทคโนโลยีราชมงคลสุวรรณภูมิ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4496648" y="65303"/>
            <a:ext cx="1621974" cy="1225963"/>
            <a:chOff x="0" y="0"/>
            <a:chExt cx="2162632" cy="163461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162683" cy="1634617"/>
            </a:xfrm>
            <a:custGeom>
              <a:avLst/>
              <a:gdLst/>
              <a:ahLst/>
              <a:cxnLst/>
              <a:rect l="l" t="t" r="r" b="b"/>
              <a:pathLst>
                <a:path w="2162683" h="1634617">
                  <a:moveTo>
                    <a:pt x="0" y="0"/>
                  </a:moveTo>
                  <a:lnTo>
                    <a:pt x="2162683" y="0"/>
                  </a:lnTo>
                  <a:lnTo>
                    <a:pt x="2162683" y="1634617"/>
                  </a:lnTo>
                  <a:lnTo>
                    <a:pt x="0" y="16346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r="2"/>
              </a:stretch>
            </a:blipFill>
          </p:spPr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367220"/>
            <a:ext cx="3655800" cy="3510001"/>
            <a:chOff x="0" y="0"/>
            <a:chExt cx="4874400" cy="46800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74387" cy="4679950"/>
            </a:xfrm>
            <a:custGeom>
              <a:avLst/>
              <a:gdLst/>
              <a:ahLst/>
              <a:cxnLst/>
              <a:rect l="l" t="t" r="r" b="b"/>
              <a:pathLst>
                <a:path w="4874387" h="4679950">
                  <a:moveTo>
                    <a:pt x="0" y="0"/>
                  </a:moveTo>
                  <a:lnTo>
                    <a:pt x="4874387" y="0"/>
                  </a:lnTo>
                  <a:lnTo>
                    <a:pt x="4874387" y="4679950"/>
                  </a:lnTo>
                  <a:lnTo>
                    <a:pt x="0" y="4679950"/>
                  </a:lnTo>
                  <a:close/>
                </a:path>
              </a:pathLst>
            </a:custGeom>
            <a:blipFill>
              <a:blip r:embed="rId2"/>
              <a:stretch>
                <a:fillRect l="-73186" r="-73187" b="-1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3658048" y="5912672"/>
            <a:ext cx="3655800" cy="3510001"/>
            <a:chOff x="0" y="0"/>
            <a:chExt cx="4874400" cy="468000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74387" cy="4679950"/>
            </a:xfrm>
            <a:custGeom>
              <a:avLst/>
              <a:gdLst/>
              <a:ahLst/>
              <a:cxnLst/>
              <a:rect l="l" t="t" r="r" b="b"/>
              <a:pathLst>
                <a:path w="4874387" h="4679950">
                  <a:moveTo>
                    <a:pt x="0" y="0"/>
                  </a:moveTo>
                  <a:lnTo>
                    <a:pt x="4874387" y="0"/>
                  </a:lnTo>
                  <a:lnTo>
                    <a:pt x="4874387" y="4679950"/>
                  </a:lnTo>
                  <a:lnTo>
                    <a:pt x="0" y="4679950"/>
                  </a:lnTo>
                  <a:close/>
                </a:path>
              </a:pathLst>
            </a:custGeom>
            <a:blipFill>
              <a:blip r:embed="rId2"/>
              <a:stretch>
                <a:fillRect l="-73186" r="-73187" b="-1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7316095" y="2387594"/>
            <a:ext cx="3655800" cy="3510001"/>
            <a:chOff x="0" y="0"/>
            <a:chExt cx="4874400" cy="468000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74387" cy="4679950"/>
            </a:xfrm>
            <a:custGeom>
              <a:avLst/>
              <a:gdLst/>
              <a:ahLst/>
              <a:cxnLst/>
              <a:rect l="l" t="t" r="r" b="b"/>
              <a:pathLst>
                <a:path w="4874387" h="4679950">
                  <a:moveTo>
                    <a:pt x="0" y="0"/>
                  </a:moveTo>
                  <a:lnTo>
                    <a:pt x="4874387" y="0"/>
                  </a:lnTo>
                  <a:lnTo>
                    <a:pt x="4874387" y="4679950"/>
                  </a:lnTo>
                  <a:lnTo>
                    <a:pt x="0" y="4679950"/>
                  </a:lnTo>
                  <a:close/>
                </a:path>
              </a:pathLst>
            </a:custGeom>
            <a:blipFill>
              <a:blip r:embed="rId2"/>
              <a:stretch>
                <a:fillRect l="-73186" r="-73187" b="-1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0974153" y="5933046"/>
            <a:ext cx="3655800" cy="3510001"/>
            <a:chOff x="0" y="0"/>
            <a:chExt cx="4874400" cy="468000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74387" cy="4679950"/>
            </a:xfrm>
            <a:custGeom>
              <a:avLst/>
              <a:gdLst/>
              <a:ahLst/>
              <a:cxnLst/>
              <a:rect l="l" t="t" r="r" b="b"/>
              <a:pathLst>
                <a:path w="4874387" h="4679950">
                  <a:moveTo>
                    <a:pt x="0" y="0"/>
                  </a:moveTo>
                  <a:lnTo>
                    <a:pt x="4874387" y="0"/>
                  </a:lnTo>
                  <a:lnTo>
                    <a:pt x="4874387" y="4679950"/>
                  </a:lnTo>
                  <a:lnTo>
                    <a:pt x="0" y="4679950"/>
                  </a:lnTo>
                  <a:close/>
                </a:path>
              </a:pathLst>
            </a:custGeom>
            <a:blipFill>
              <a:blip r:embed="rId2"/>
              <a:stretch>
                <a:fillRect l="-73186" r="-73187" b="-1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14632200" y="2367220"/>
            <a:ext cx="3655800" cy="3510001"/>
            <a:chOff x="0" y="0"/>
            <a:chExt cx="4874400" cy="468000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874387" cy="4679950"/>
            </a:xfrm>
            <a:custGeom>
              <a:avLst/>
              <a:gdLst/>
              <a:ahLst/>
              <a:cxnLst/>
              <a:rect l="l" t="t" r="r" b="b"/>
              <a:pathLst>
                <a:path w="4874387" h="4679950">
                  <a:moveTo>
                    <a:pt x="0" y="0"/>
                  </a:moveTo>
                  <a:lnTo>
                    <a:pt x="4874387" y="0"/>
                  </a:lnTo>
                  <a:lnTo>
                    <a:pt x="4874387" y="4679950"/>
                  </a:lnTo>
                  <a:lnTo>
                    <a:pt x="0" y="4679950"/>
                  </a:lnTo>
                  <a:close/>
                </a:path>
              </a:pathLst>
            </a:custGeom>
            <a:blipFill>
              <a:blip r:embed="rId2"/>
              <a:stretch>
                <a:fillRect l="-73186" r="-73187" b="-1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19650" y="0"/>
            <a:ext cx="18288000" cy="10287000"/>
            <a:chOff x="0" y="0"/>
            <a:chExt cx="24384000" cy="13716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126140" y="948985"/>
            <a:ext cx="18009460" cy="1281098"/>
            <a:chOff x="0" y="0"/>
            <a:chExt cx="24012614" cy="170813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012652" cy="1708181"/>
            </a:xfrm>
            <a:custGeom>
              <a:avLst/>
              <a:gdLst/>
              <a:ahLst/>
              <a:cxnLst/>
              <a:rect l="l" t="t" r="r" b="b"/>
              <a:pathLst>
                <a:path w="24012652" h="1708181">
                  <a:moveTo>
                    <a:pt x="0" y="0"/>
                  </a:moveTo>
                  <a:lnTo>
                    <a:pt x="24012652" y="0"/>
                  </a:lnTo>
                  <a:lnTo>
                    <a:pt x="24012652" y="1708181"/>
                  </a:lnTo>
                  <a:lnTo>
                    <a:pt x="0" y="1708181"/>
                  </a:lnTo>
                  <a:close/>
                </a:path>
              </a:pathLst>
            </a:custGeom>
            <a:gradFill rotWithShape="1">
              <a:gsLst>
                <a:gs pos="0">
                  <a:srgbClr val="8EB4E3">
                    <a:alpha val="100000"/>
                  </a:srgbClr>
                </a:gs>
                <a:gs pos="100000">
                  <a:srgbClr val="558ED5">
                    <a:alpha val="100000"/>
                  </a:srgbClr>
                </a:gs>
                <a:gs pos="100000">
                  <a:srgbClr val="FFC5B3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16" name="TextBox 16"/>
            <p:cNvSpPr txBox="1"/>
            <p:nvPr/>
          </p:nvSpPr>
          <p:spPr>
            <a:xfrm>
              <a:off x="0" y="57150"/>
              <a:ext cx="24012614" cy="1650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480"/>
                </a:lnSpc>
              </a:pPr>
              <a:r>
                <a:rPr lang="en-US" sz="6000" b="1">
                  <a:solidFill>
                    <a:srgbClr val="FFFFFF"/>
                  </a:solidFill>
                  <a:latin typeface="Cordia New Bold"/>
                  <a:ea typeface="Cordia New Bold"/>
                  <a:cs typeface="Cordia New Bold"/>
                  <a:sym typeface="Cordia New Bold"/>
                </a:rPr>
                <a:t>3. สมมติฐานของการวิจัย/คำถามการวิจัย </a:t>
              </a:r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28107" y="-3886"/>
            <a:ext cx="497824" cy="912257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1524324" y="13754"/>
            <a:ext cx="649138" cy="918067"/>
            <a:chOff x="0" y="0"/>
            <a:chExt cx="865518" cy="122409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65505" cy="1224026"/>
            </a:xfrm>
            <a:custGeom>
              <a:avLst/>
              <a:gdLst/>
              <a:ahLst/>
              <a:cxnLst/>
              <a:rect l="l" t="t" r="r" b="b"/>
              <a:pathLst>
                <a:path w="865505" h="1224026">
                  <a:moveTo>
                    <a:pt x="0" y="0"/>
                  </a:moveTo>
                  <a:lnTo>
                    <a:pt x="865505" y="0"/>
                  </a:lnTo>
                  <a:lnTo>
                    <a:pt x="865505" y="1224026"/>
                  </a:lnTo>
                  <a:lnTo>
                    <a:pt x="0" y="12240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1" b="-5"/>
              </a:stretch>
            </a:blipFill>
          </p:spPr>
        </p:sp>
      </p:grpSp>
      <p:grpSp>
        <p:nvGrpSpPr>
          <p:cNvPr id="20" name="Group 20"/>
          <p:cNvGrpSpPr/>
          <p:nvPr/>
        </p:nvGrpSpPr>
        <p:grpSpPr>
          <a:xfrm>
            <a:off x="2449725" y="61360"/>
            <a:ext cx="1095146" cy="827761"/>
            <a:chOff x="0" y="0"/>
            <a:chExt cx="1460195" cy="110368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460246" cy="1103630"/>
            </a:xfrm>
            <a:custGeom>
              <a:avLst/>
              <a:gdLst/>
              <a:ahLst/>
              <a:cxnLst/>
              <a:rect l="l" t="t" r="r" b="b"/>
              <a:pathLst>
                <a:path w="1460246" h="1103630">
                  <a:moveTo>
                    <a:pt x="0" y="0"/>
                  </a:moveTo>
                  <a:lnTo>
                    <a:pt x="1460246" y="0"/>
                  </a:lnTo>
                  <a:lnTo>
                    <a:pt x="1460246" y="1103630"/>
                  </a:lnTo>
                  <a:lnTo>
                    <a:pt x="0" y="11036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3" b="-5"/>
              </a:stretch>
            </a:blipFill>
          </p:spPr>
        </p:sp>
      </p:grpSp>
      <p:sp>
        <p:nvSpPr>
          <p:cNvPr id="22" name="Freeform 22"/>
          <p:cNvSpPr/>
          <p:nvPr/>
        </p:nvSpPr>
        <p:spPr>
          <a:xfrm>
            <a:off x="2237756" y="4509844"/>
            <a:ext cx="1519085" cy="1671621"/>
          </a:xfrm>
          <a:custGeom>
            <a:avLst/>
            <a:gdLst/>
            <a:ahLst/>
            <a:cxnLst/>
            <a:rect l="l" t="t" r="r" b="b"/>
            <a:pathLst>
              <a:path w="1519085" h="1671621">
                <a:moveTo>
                  <a:pt x="0" y="0"/>
                </a:moveTo>
                <a:lnTo>
                  <a:pt x="1519085" y="0"/>
                </a:lnTo>
                <a:lnTo>
                  <a:pt x="1519085" y="1671621"/>
                </a:lnTo>
                <a:lnTo>
                  <a:pt x="0" y="167162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663980" y="8161315"/>
            <a:ext cx="2666636" cy="2031492"/>
          </a:xfrm>
          <a:custGeom>
            <a:avLst/>
            <a:gdLst/>
            <a:ahLst/>
            <a:cxnLst/>
            <a:rect l="l" t="t" r="r" b="b"/>
            <a:pathLst>
              <a:path w="2666636" h="2031492">
                <a:moveTo>
                  <a:pt x="0" y="0"/>
                </a:moveTo>
                <a:lnTo>
                  <a:pt x="2666637" y="0"/>
                </a:lnTo>
                <a:lnTo>
                  <a:pt x="2666637" y="2031492"/>
                </a:lnTo>
                <a:lnTo>
                  <a:pt x="0" y="203149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4119631" y="2463034"/>
            <a:ext cx="1650891" cy="1659186"/>
          </a:xfrm>
          <a:custGeom>
            <a:avLst/>
            <a:gdLst/>
            <a:ahLst/>
            <a:cxnLst/>
            <a:rect l="l" t="t" r="r" b="b"/>
            <a:pathLst>
              <a:path w="1650891" h="1659186">
                <a:moveTo>
                  <a:pt x="0" y="0"/>
                </a:moveTo>
                <a:lnTo>
                  <a:pt x="1650891" y="0"/>
                </a:lnTo>
                <a:lnTo>
                  <a:pt x="1650891" y="1659186"/>
                </a:lnTo>
                <a:lnTo>
                  <a:pt x="0" y="165918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3869050" y="6387308"/>
            <a:ext cx="2152053" cy="2289418"/>
          </a:xfrm>
          <a:custGeom>
            <a:avLst/>
            <a:gdLst/>
            <a:ahLst/>
            <a:cxnLst/>
            <a:rect l="l" t="t" r="r" b="b"/>
            <a:pathLst>
              <a:path w="2152053" h="2289418">
                <a:moveTo>
                  <a:pt x="0" y="0"/>
                </a:moveTo>
                <a:lnTo>
                  <a:pt x="2152053" y="0"/>
                </a:lnTo>
                <a:lnTo>
                  <a:pt x="2152053" y="2289418"/>
                </a:lnTo>
                <a:lnTo>
                  <a:pt x="0" y="228941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2032952" y="2531311"/>
            <a:ext cx="12086679" cy="1740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0" lvl="1" indent="-453390" algn="l">
              <a:lnSpc>
                <a:spcPts val="4536"/>
              </a:lnSpc>
              <a:buFont typeface="Arial"/>
              <a:buChar char="•"/>
            </a:pPr>
            <a:r>
              <a:rPr lang="en-US" sz="4200" spc="-105">
                <a:solidFill>
                  <a:srgbClr val="112D4E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กรอบแนวคิดของระบบตรวจสอบสิทธิ์และสนับสนุนการบริการหลังการขายอัจฉริยะด้วยเทคโนโลยีการประมวลผลหลอมรวมข้อมูลหลายรูปแบบและแบบจำลองภาษาขนาดใหญ่ มีความเหมาะสมในระดับมากตามการประเมินของผู้เชี่ยวชาญ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756841" y="4563009"/>
            <a:ext cx="12703259" cy="1740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0" lvl="1" indent="-453390" algn="l">
              <a:lnSpc>
                <a:spcPts val="4536"/>
              </a:lnSpc>
              <a:buFont typeface="Arial"/>
              <a:buChar char="•"/>
            </a:pPr>
            <a:r>
              <a:rPr lang="en-US" sz="4200" spc="-105">
                <a:solidFill>
                  <a:srgbClr val="112D4E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สถาปัตยกรรมของระบบตรวจสอบสิทธิ์และสนับสนุนการบริการหลังการขายอัจฉริยะ     ด้วยเทคโนโลยีการประมวลผลหลอมรวมข้อมูลหลายรูปแบบและแบบจำลองภาษาขนาดใหญ่ มีความถูกต้อง ครอบคลุม และเหมาะสมในระดับมากตามการประเมินของผู้เชี่ยวชาญ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51171" y="6461674"/>
            <a:ext cx="12325353" cy="1740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0" lvl="1" indent="-453390" algn="l">
              <a:lnSpc>
                <a:spcPts val="4536"/>
              </a:lnSpc>
              <a:buFont typeface="Arial"/>
              <a:buChar char="•"/>
            </a:pPr>
            <a:r>
              <a:rPr lang="en-US" sz="4200" spc="-105">
                <a:solidFill>
                  <a:srgbClr val="112D4E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ระบบตรวจสอบสิทธิ์และสนับสนุนการบริการหลังการขายอัจฉริยะด้วยเทคโนโลยี       การประมวลผลหลอมรวมข้อมูลหลายรูปแบบและแบบจำลองภาษาขนาดใหญ่ มีความเหมาะสมและประสิทธิภาพโดยรวมอยู่ในระดับมากตามการประเมินของผู้เชี่ยวชาญ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544872" y="8798717"/>
            <a:ext cx="13869994" cy="1168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0" lvl="1" indent="-453390" algn="l">
              <a:lnSpc>
                <a:spcPts val="4536"/>
              </a:lnSpc>
              <a:buFont typeface="Arial"/>
              <a:buChar char="•"/>
            </a:pPr>
            <a:r>
              <a:rPr lang="en-US" sz="4200" spc="-105">
                <a:solidFill>
                  <a:srgbClr val="112D4E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เจ้าหน้าที่บริการช่วยเหลือส่วนหน้าและผู้ปฏิบัติงานหลักของระบบมีความพึงพอใจต่อการใช้งานระบบ และเห็นว่าระบบมีความเหมาะสมและ สามารถนำไปใช้งานได้จริงในระดับมาก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367220"/>
            <a:ext cx="3655800" cy="3510001"/>
            <a:chOff x="0" y="0"/>
            <a:chExt cx="4874400" cy="46800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74387" cy="4679950"/>
            </a:xfrm>
            <a:custGeom>
              <a:avLst/>
              <a:gdLst/>
              <a:ahLst/>
              <a:cxnLst/>
              <a:rect l="l" t="t" r="r" b="b"/>
              <a:pathLst>
                <a:path w="4874387" h="4679950">
                  <a:moveTo>
                    <a:pt x="0" y="0"/>
                  </a:moveTo>
                  <a:lnTo>
                    <a:pt x="4874387" y="0"/>
                  </a:lnTo>
                  <a:lnTo>
                    <a:pt x="4874387" y="4679950"/>
                  </a:lnTo>
                  <a:lnTo>
                    <a:pt x="0" y="4679950"/>
                  </a:lnTo>
                  <a:close/>
                </a:path>
              </a:pathLst>
            </a:custGeom>
            <a:blipFill>
              <a:blip r:embed="rId2"/>
              <a:stretch>
                <a:fillRect l="-73186" r="-73187" b="-1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3658048" y="5912672"/>
            <a:ext cx="3655800" cy="3510001"/>
            <a:chOff x="0" y="0"/>
            <a:chExt cx="4874400" cy="468000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74387" cy="4679950"/>
            </a:xfrm>
            <a:custGeom>
              <a:avLst/>
              <a:gdLst/>
              <a:ahLst/>
              <a:cxnLst/>
              <a:rect l="l" t="t" r="r" b="b"/>
              <a:pathLst>
                <a:path w="4874387" h="4679950">
                  <a:moveTo>
                    <a:pt x="0" y="0"/>
                  </a:moveTo>
                  <a:lnTo>
                    <a:pt x="4874387" y="0"/>
                  </a:lnTo>
                  <a:lnTo>
                    <a:pt x="4874387" y="4679950"/>
                  </a:lnTo>
                  <a:lnTo>
                    <a:pt x="0" y="4679950"/>
                  </a:lnTo>
                  <a:close/>
                </a:path>
              </a:pathLst>
            </a:custGeom>
            <a:blipFill>
              <a:blip r:embed="rId2"/>
              <a:stretch>
                <a:fillRect l="-73186" r="-73187" b="-1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7316095" y="2387594"/>
            <a:ext cx="3655800" cy="3510001"/>
            <a:chOff x="0" y="0"/>
            <a:chExt cx="4874400" cy="468000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74387" cy="4679950"/>
            </a:xfrm>
            <a:custGeom>
              <a:avLst/>
              <a:gdLst/>
              <a:ahLst/>
              <a:cxnLst/>
              <a:rect l="l" t="t" r="r" b="b"/>
              <a:pathLst>
                <a:path w="4874387" h="4679950">
                  <a:moveTo>
                    <a:pt x="0" y="0"/>
                  </a:moveTo>
                  <a:lnTo>
                    <a:pt x="4874387" y="0"/>
                  </a:lnTo>
                  <a:lnTo>
                    <a:pt x="4874387" y="4679950"/>
                  </a:lnTo>
                  <a:lnTo>
                    <a:pt x="0" y="4679950"/>
                  </a:lnTo>
                  <a:close/>
                </a:path>
              </a:pathLst>
            </a:custGeom>
            <a:blipFill>
              <a:blip r:embed="rId2"/>
              <a:stretch>
                <a:fillRect l="-73186" r="-73187" b="-1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0974153" y="5933046"/>
            <a:ext cx="3655800" cy="3510001"/>
            <a:chOff x="0" y="0"/>
            <a:chExt cx="4874400" cy="468000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74387" cy="4679950"/>
            </a:xfrm>
            <a:custGeom>
              <a:avLst/>
              <a:gdLst/>
              <a:ahLst/>
              <a:cxnLst/>
              <a:rect l="l" t="t" r="r" b="b"/>
              <a:pathLst>
                <a:path w="4874387" h="4679950">
                  <a:moveTo>
                    <a:pt x="0" y="0"/>
                  </a:moveTo>
                  <a:lnTo>
                    <a:pt x="4874387" y="0"/>
                  </a:lnTo>
                  <a:lnTo>
                    <a:pt x="4874387" y="4679950"/>
                  </a:lnTo>
                  <a:lnTo>
                    <a:pt x="0" y="4679950"/>
                  </a:lnTo>
                  <a:close/>
                </a:path>
              </a:pathLst>
            </a:custGeom>
            <a:blipFill>
              <a:blip r:embed="rId2"/>
              <a:stretch>
                <a:fillRect l="-73186" r="-73187" b="-1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14632200" y="2367220"/>
            <a:ext cx="3655800" cy="3510001"/>
            <a:chOff x="0" y="0"/>
            <a:chExt cx="4874400" cy="468000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874387" cy="4679950"/>
            </a:xfrm>
            <a:custGeom>
              <a:avLst/>
              <a:gdLst/>
              <a:ahLst/>
              <a:cxnLst/>
              <a:rect l="l" t="t" r="r" b="b"/>
              <a:pathLst>
                <a:path w="4874387" h="4679950">
                  <a:moveTo>
                    <a:pt x="0" y="0"/>
                  </a:moveTo>
                  <a:lnTo>
                    <a:pt x="4874387" y="0"/>
                  </a:lnTo>
                  <a:lnTo>
                    <a:pt x="4874387" y="4679950"/>
                  </a:lnTo>
                  <a:lnTo>
                    <a:pt x="0" y="4679950"/>
                  </a:lnTo>
                  <a:close/>
                </a:path>
              </a:pathLst>
            </a:custGeom>
            <a:blipFill>
              <a:blip r:embed="rId2"/>
              <a:stretch>
                <a:fillRect l="-73186" r="-73187" b="-1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19650" y="0"/>
            <a:ext cx="18288000" cy="10287000"/>
            <a:chOff x="0" y="0"/>
            <a:chExt cx="24384000" cy="13716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158920" y="1028700"/>
            <a:ext cx="18009460" cy="1281098"/>
            <a:chOff x="0" y="0"/>
            <a:chExt cx="24012614" cy="170813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012652" cy="1708181"/>
            </a:xfrm>
            <a:custGeom>
              <a:avLst/>
              <a:gdLst/>
              <a:ahLst/>
              <a:cxnLst/>
              <a:rect l="l" t="t" r="r" b="b"/>
              <a:pathLst>
                <a:path w="24012652" h="1708181">
                  <a:moveTo>
                    <a:pt x="0" y="0"/>
                  </a:moveTo>
                  <a:lnTo>
                    <a:pt x="24012652" y="0"/>
                  </a:lnTo>
                  <a:lnTo>
                    <a:pt x="24012652" y="1708181"/>
                  </a:lnTo>
                  <a:lnTo>
                    <a:pt x="0" y="1708181"/>
                  </a:lnTo>
                  <a:close/>
                </a:path>
              </a:pathLst>
            </a:custGeom>
            <a:gradFill rotWithShape="1">
              <a:gsLst>
                <a:gs pos="0">
                  <a:srgbClr val="8EB4E3">
                    <a:alpha val="100000"/>
                  </a:srgbClr>
                </a:gs>
                <a:gs pos="100000">
                  <a:srgbClr val="558ED5">
                    <a:alpha val="100000"/>
                  </a:srgbClr>
                </a:gs>
                <a:gs pos="100000">
                  <a:srgbClr val="FFC5B3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16" name="TextBox 16"/>
            <p:cNvSpPr txBox="1"/>
            <p:nvPr/>
          </p:nvSpPr>
          <p:spPr>
            <a:xfrm>
              <a:off x="0" y="57150"/>
              <a:ext cx="24012614" cy="1650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480"/>
                </a:lnSpc>
              </a:pPr>
              <a:r>
                <a:rPr lang="en-US" sz="6000" b="1">
                  <a:solidFill>
                    <a:srgbClr val="FFFFFF"/>
                  </a:solidFill>
                  <a:latin typeface="Cordia New Bold"/>
                  <a:ea typeface="Cordia New Bold"/>
                  <a:cs typeface="Cordia New Bold"/>
                  <a:sym typeface="Cordia New Bold"/>
                </a:rPr>
                <a:t>4. ขอบเขตของการวิจัย</a:t>
              </a:r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28107" y="-3886"/>
            <a:ext cx="497824" cy="912257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1524324" y="13754"/>
            <a:ext cx="649138" cy="918067"/>
            <a:chOff x="0" y="0"/>
            <a:chExt cx="865518" cy="122409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65505" cy="1224026"/>
            </a:xfrm>
            <a:custGeom>
              <a:avLst/>
              <a:gdLst/>
              <a:ahLst/>
              <a:cxnLst/>
              <a:rect l="l" t="t" r="r" b="b"/>
              <a:pathLst>
                <a:path w="865505" h="1224026">
                  <a:moveTo>
                    <a:pt x="0" y="0"/>
                  </a:moveTo>
                  <a:lnTo>
                    <a:pt x="865505" y="0"/>
                  </a:lnTo>
                  <a:lnTo>
                    <a:pt x="865505" y="1224026"/>
                  </a:lnTo>
                  <a:lnTo>
                    <a:pt x="0" y="12240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1" b="-5"/>
              </a:stretch>
            </a:blipFill>
          </p:spPr>
        </p:sp>
      </p:grpSp>
      <p:grpSp>
        <p:nvGrpSpPr>
          <p:cNvPr id="20" name="Group 20"/>
          <p:cNvGrpSpPr/>
          <p:nvPr/>
        </p:nvGrpSpPr>
        <p:grpSpPr>
          <a:xfrm>
            <a:off x="2449725" y="61360"/>
            <a:ext cx="1095146" cy="827761"/>
            <a:chOff x="0" y="0"/>
            <a:chExt cx="1460195" cy="110368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460246" cy="1103630"/>
            </a:xfrm>
            <a:custGeom>
              <a:avLst/>
              <a:gdLst/>
              <a:ahLst/>
              <a:cxnLst/>
              <a:rect l="l" t="t" r="r" b="b"/>
              <a:pathLst>
                <a:path w="1460246" h="1103630">
                  <a:moveTo>
                    <a:pt x="0" y="0"/>
                  </a:moveTo>
                  <a:lnTo>
                    <a:pt x="1460246" y="0"/>
                  </a:lnTo>
                  <a:lnTo>
                    <a:pt x="1460246" y="1103630"/>
                  </a:lnTo>
                  <a:lnTo>
                    <a:pt x="0" y="11036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3" b="-5"/>
              </a:stretch>
            </a:blipFill>
          </p:spPr>
        </p:sp>
      </p:grpSp>
      <p:grpSp>
        <p:nvGrpSpPr>
          <p:cNvPr id="22" name="Group 22"/>
          <p:cNvGrpSpPr/>
          <p:nvPr/>
        </p:nvGrpSpPr>
        <p:grpSpPr>
          <a:xfrm>
            <a:off x="6282433" y="6371370"/>
            <a:ext cx="9378924" cy="1398105"/>
            <a:chOff x="0" y="0"/>
            <a:chExt cx="12505232" cy="1864141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12505232" cy="1864141"/>
              <a:chOff x="0" y="0"/>
              <a:chExt cx="2746613" cy="409434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2746613" cy="409434"/>
              </a:xfrm>
              <a:custGeom>
                <a:avLst/>
                <a:gdLst/>
                <a:ahLst/>
                <a:cxnLst/>
                <a:rect l="l" t="t" r="r" b="b"/>
                <a:pathLst>
                  <a:path w="2746613" h="409434">
                    <a:moveTo>
                      <a:pt x="42098" y="0"/>
                    </a:moveTo>
                    <a:lnTo>
                      <a:pt x="2704514" y="0"/>
                    </a:lnTo>
                    <a:cubicBezTo>
                      <a:pt x="2715679" y="0"/>
                      <a:pt x="2726387" y="4435"/>
                      <a:pt x="2734282" y="12330"/>
                    </a:cubicBezTo>
                    <a:cubicBezTo>
                      <a:pt x="2742177" y="20225"/>
                      <a:pt x="2746613" y="30933"/>
                      <a:pt x="2746613" y="42098"/>
                    </a:cubicBezTo>
                    <a:lnTo>
                      <a:pt x="2746613" y="367336"/>
                    </a:lnTo>
                    <a:cubicBezTo>
                      <a:pt x="2746613" y="378501"/>
                      <a:pt x="2742177" y="389209"/>
                      <a:pt x="2734282" y="397104"/>
                    </a:cubicBezTo>
                    <a:cubicBezTo>
                      <a:pt x="2726387" y="404999"/>
                      <a:pt x="2715679" y="409434"/>
                      <a:pt x="2704514" y="409434"/>
                    </a:cubicBezTo>
                    <a:lnTo>
                      <a:pt x="42098" y="409434"/>
                    </a:lnTo>
                    <a:cubicBezTo>
                      <a:pt x="18848" y="409434"/>
                      <a:pt x="0" y="390586"/>
                      <a:pt x="0" y="367336"/>
                    </a:cubicBezTo>
                    <a:lnTo>
                      <a:pt x="0" y="42098"/>
                    </a:lnTo>
                    <a:cubicBezTo>
                      <a:pt x="0" y="30933"/>
                      <a:pt x="4435" y="20225"/>
                      <a:pt x="12330" y="12330"/>
                    </a:cubicBezTo>
                    <a:cubicBezTo>
                      <a:pt x="20225" y="4435"/>
                      <a:pt x="30933" y="0"/>
                      <a:pt x="42098" y="0"/>
                    </a:cubicBezTo>
                    <a:close/>
                  </a:path>
                </a:pathLst>
              </a:custGeom>
              <a:solidFill>
                <a:srgbClr val="0070C0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38100"/>
                <a:ext cx="2746613" cy="44753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6" name="TextBox 26"/>
            <p:cNvSpPr txBox="1"/>
            <p:nvPr/>
          </p:nvSpPr>
          <p:spPr>
            <a:xfrm>
              <a:off x="735114" y="316501"/>
              <a:ext cx="11035004" cy="12597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71"/>
                </a:lnSpc>
              </a:pPr>
              <a:r>
                <a:rPr lang="en-US" sz="3399" b="1">
                  <a:solidFill>
                    <a:srgbClr val="FFFFFF"/>
                  </a:solidFill>
                  <a:latin typeface="Barlow Bold"/>
                  <a:ea typeface="Barlow Bold"/>
                  <a:cs typeface="Barlow Bold"/>
                  <a:sym typeface="Barlow Bold"/>
                </a:rPr>
                <a:t> กลุ่มตัวอย่าง </a:t>
              </a:r>
              <a:r>
                <a:rPr lang="en-US" sz="3399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คัดเลือกโดยวิธีแบบเจาะจง (Purposive Sampling) แบ่งเป็น 2 กลุ่ม</a:t>
              </a:r>
              <a:r>
                <a:rPr lang="en-US" sz="3399" b="1">
                  <a:solidFill>
                    <a:srgbClr val="FFFFFF"/>
                  </a:solidFill>
                  <a:latin typeface="Barlow Bold"/>
                  <a:ea typeface="Barlow Bold"/>
                  <a:cs typeface="Barlow Bold"/>
                  <a:sym typeface="Barlow Bold"/>
                </a:rPr>
                <a:t> </a:t>
              </a:r>
            </a:p>
          </p:txBody>
        </p:sp>
      </p:grpSp>
      <p:sp>
        <p:nvSpPr>
          <p:cNvPr id="27" name="Freeform 27"/>
          <p:cNvSpPr/>
          <p:nvPr/>
        </p:nvSpPr>
        <p:spPr>
          <a:xfrm>
            <a:off x="13774709" y="2650754"/>
            <a:ext cx="3484591" cy="2983681"/>
          </a:xfrm>
          <a:custGeom>
            <a:avLst/>
            <a:gdLst/>
            <a:ahLst/>
            <a:cxnLst/>
            <a:rect l="l" t="t" r="r" b="b"/>
            <a:pathLst>
              <a:path w="3484591" h="2983681">
                <a:moveTo>
                  <a:pt x="0" y="0"/>
                </a:moveTo>
                <a:lnTo>
                  <a:pt x="3484591" y="0"/>
                </a:lnTo>
                <a:lnTo>
                  <a:pt x="3484591" y="2983680"/>
                </a:lnTo>
                <a:lnTo>
                  <a:pt x="0" y="29836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2449725" y="6280652"/>
            <a:ext cx="2977648" cy="2977648"/>
          </a:xfrm>
          <a:custGeom>
            <a:avLst/>
            <a:gdLst/>
            <a:ahLst/>
            <a:cxnLst/>
            <a:rect l="l" t="t" r="r" b="b"/>
            <a:pathLst>
              <a:path w="2977648" h="2977648">
                <a:moveTo>
                  <a:pt x="0" y="0"/>
                </a:moveTo>
                <a:lnTo>
                  <a:pt x="2977649" y="0"/>
                </a:lnTo>
                <a:lnTo>
                  <a:pt x="2977649" y="2977648"/>
                </a:lnTo>
                <a:lnTo>
                  <a:pt x="0" y="297764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1272756" y="3727237"/>
            <a:ext cx="12086679" cy="1740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0" lvl="1" indent="-453390" algn="l">
              <a:lnSpc>
                <a:spcPts val="4536"/>
              </a:lnSpc>
              <a:buFont typeface="Arial"/>
              <a:buChar char="•"/>
            </a:pPr>
            <a:r>
              <a:rPr lang="en-US" sz="4200" spc="-105">
                <a:solidFill>
                  <a:srgbClr val="112D4E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ผู้เชี่ยวชาญด้านเทคโนโลยีสารสนเทศ และเจ้าหน้าที่บริการช่วยเหลือส่วนหน้าเกี่ยวข้องกับการซ่อมบำรุงครุภัณฑ์คอมพิวเตอร์ของวิสาหกิจขนาดกลางและขนาดย่อม           ในจังหวัดนนทบุรี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835307" y="8089392"/>
            <a:ext cx="10495205" cy="1168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0" lvl="1" indent="-453390" algn="l">
              <a:lnSpc>
                <a:spcPts val="4536"/>
              </a:lnSpc>
              <a:buAutoNum type="arabicPeriod"/>
            </a:pPr>
            <a:r>
              <a:rPr lang="en-US" sz="4200" spc="-105">
                <a:solidFill>
                  <a:srgbClr val="112D4E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ผู้เชี่ยวชาญด้านเทคโนโลยีสารสนเทศ จำนวน 5 คน</a:t>
            </a:r>
          </a:p>
          <a:p>
            <a:pPr marL="906780" lvl="1" indent="-453390" algn="l">
              <a:lnSpc>
                <a:spcPts val="4536"/>
              </a:lnSpc>
              <a:buAutoNum type="arabicPeriod"/>
            </a:pPr>
            <a:r>
              <a:rPr lang="en-US" sz="4200" spc="-105">
                <a:solidFill>
                  <a:srgbClr val="112D4E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เจ้าหน้าที่บริการช่วยเหลือส่วนหน้าและผู้ปฏิบัติงานหลัก จำนวน 10 คน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1272756" y="2461651"/>
            <a:ext cx="3444328" cy="940905"/>
            <a:chOff x="0" y="0"/>
            <a:chExt cx="4592437" cy="1254541"/>
          </a:xfrm>
        </p:grpSpPr>
        <p:grpSp>
          <p:nvGrpSpPr>
            <p:cNvPr id="32" name="Group 32"/>
            <p:cNvGrpSpPr/>
            <p:nvPr/>
          </p:nvGrpSpPr>
          <p:grpSpPr>
            <a:xfrm>
              <a:off x="0" y="0"/>
              <a:ext cx="4592437" cy="1254541"/>
              <a:chOff x="0" y="0"/>
              <a:chExt cx="1008669" cy="275544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1008669" cy="275544"/>
              </a:xfrm>
              <a:custGeom>
                <a:avLst/>
                <a:gdLst/>
                <a:ahLst/>
                <a:cxnLst/>
                <a:rect l="l" t="t" r="r" b="b"/>
                <a:pathLst>
                  <a:path w="1008669" h="275544">
                    <a:moveTo>
                      <a:pt x="114634" y="0"/>
                    </a:moveTo>
                    <a:lnTo>
                      <a:pt x="894035" y="0"/>
                    </a:lnTo>
                    <a:cubicBezTo>
                      <a:pt x="924438" y="0"/>
                      <a:pt x="953596" y="12078"/>
                      <a:pt x="975094" y="33576"/>
                    </a:cubicBezTo>
                    <a:cubicBezTo>
                      <a:pt x="996592" y="55074"/>
                      <a:pt x="1008669" y="84231"/>
                      <a:pt x="1008669" y="114634"/>
                    </a:cubicBezTo>
                    <a:lnTo>
                      <a:pt x="1008669" y="160909"/>
                    </a:lnTo>
                    <a:cubicBezTo>
                      <a:pt x="1008669" y="191312"/>
                      <a:pt x="996592" y="220470"/>
                      <a:pt x="975094" y="241968"/>
                    </a:cubicBezTo>
                    <a:cubicBezTo>
                      <a:pt x="953596" y="263466"/>
                      <a:pt x="924438" y="275544"/>
                      <a:pt x="894035" y="275544"/>
                    </a:cubicBezTo>
                    <a:lnTo>
                      <a:pt x="114634" y="275544"/>
                    </a:lnTo>
                    <a:cubicBezTo>
                      <a:pt x="84231" y="275544"/>
                      <a:pt x="55074" y="263466"/>
                      <a:pt x="33576" y="241968"/>
                    </a:cubicBezTo>
                    <a:cubicBezTo>
                      <a:pt x="12078" y="220470"/>
                      <a:pt x="0" y="191312"/>
                      <a:pt x="0" y="160909"/>
                    </a:cubicBezTo>
                    <a:lnTo>
                      <a:pt x="0" y="114634"/>
                    </a:lnTo>
                    <a:cubicBezTo>
                      <a:pt x="0" y="84231"/>
                      <a:pt x="12078" y="55074"/>
                      <a:pt x="33576" y="33576"/>
                    </a:cubicBezTo>
                    <a:cubicBezTo>
                      <a:pt x="55074" y="12078"/>
                      <a:pt x="84231" y="0"/>
                      <a:pt x="11463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183ED">
                      <a:alpha val="100000"/>
                    </a:srgbClr>
                  </a:gs>
                  <a:gs pos="100000">
                    <a:srgbClr val="56CCF2">
                      <a:alpha val="100000"/>
                    </a:srgbClr>
                  </a:gs>
                </a:gsLst>
                <a:lin ang="5400000"/>
              </a:gradFill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38100"/>
                <a:ext cx="1008669" cy="3136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5" name="TextBox 35"/>
            <p:cNvSpPr txBox="1"/>
            <p:nvPr/>
          </p:nvSpPr>
          <p:spPr>
            <a:xfrm>
              <a:off x="269964" y="316501"/>
              <a:ext cx="4052508" cy="6501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71"/>
                </a:lnSpc>
              </a:pPr>
              <a:r>
                <a:rPr lang="en-US" sz="3399" b="1">
                  <a:solidFill>
                    <a:srgbClr val="FFFFFF"/>
                  </a:solidFill>
                  <a:latin typeface="Barlow Bold"/>
                  <a:ea typeface="Barlow Bold"/>
                  <a:cs typeface="Barlow Bold"/>
                  <a:sym typeface="Barlow Bold"/>
                </a:rPr>
                <a:t>ประชากร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367220"/>
            <a:ext cx="3655800" cy="3510001"/>
            <a:chOff x="0" y="0"/>
            <a:chExt cx="4874400" cy="46800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74387" cy="4679950"/>
            </a:xfrm>
            <a:custGeom>
              <a:avLst/>
              <a:gdLst/>
              <a:ahLst/>
              <a:cxnLst/>
              <a:rect l="l" t="t" r="r" b="b"/>
              <a:pathLst>
                <a:path w="4874387" h="4679950">
                  <a:moveTo>
                    <a:pt x="0" y="0"/>
                  </a:moveTo>
                  <a:lnTo>
                    <a:pt x="4874387" y="0"/>
                  </a:lnTo>
                  <a:lnTo>
                    <a:pt x="4874387" y="4679950"/>
                  </a:lnTo>
                  <a:lnTo>
                    <a:pt x="0" y="4679950"/>
                  </a:lnTo>
                  <a:close/>
                </a:path>
              </a:pathLst>
            </a:custGeom>
            <a:blipFill>
              <a:blip r:embed="rId2"/>
              <a:stretch>
                <a:fillRect l="-73186" r="-73187" b="-1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3658048" y="5912672"/>
            <a:ext cx="3655800" cy="3510001"/>
            <a:chOff x="0" y="0"/>
            <a:chExt cx="4874400" cy="468000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74387" cy="4679950"/>
            </a:xfrm>
            <a:custGeom>
              <a:avLst/>
              <a:gdLst/>
              <a:ahLst/>
              <a:cxnLst/>
              <a:rect l="l" t="t" r="r" b="b"/>
              <a:pathLst>
                <a:path w="4874387" h="4679950">
                  <a:moveTo>
                    <a:pt x="0" y="0"/>
                  </a:moveTo>
                  <a:lnTo>
                    <a:pt x="4874387" y="0"/>
                  </a:lnTo>
                  <a:lnTo>
                    <a:pt x="4874387" y="4679950"/>
                  </a:lnTo>
                  <a:lnTo>
                    <a:pt x="0" y="4679950"/>
                  </a:lnTo>
                  <a:close/>
                </a:path>
              </a:pathLst>
            </a:custGeom>
            <a:blipFill>
              <a:blip r:embed="rId2"/>
              <a:stretch>
                <a:fillRect l="-73186" r="-73187" b="-1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7316095" y="2387594"/>
            <a:ext cx="3655800" cy="3510001"/>
            <a:chOff x="0" y="0"/>
            <a:chExt cx="4874400" cy="468000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74387" cy="4679950"/>
            </a:xfrm>
            <a:custGeom>
              <a:avLst/>
              <a:gdLst/>
              <a:ahLst/>
              <a:cxnLst/>
              <a:rect l="l" t="t" r="r" b="b"/>
              <a:pathLst>
                <a:path w="4874387" h="4679950">
                  <a:moveTo>
                    <a:pt x="0" y="0"/>
                  </a:moveTo>
                  <a:lnTo>
                    <a:pt x="4874387" y="0"/>
                  </a:lnTo>
                  <a:lnTo>
                    <a:pt x="4874387" y="4679950"/>
                  </a:lnTo>
                  <a:lnTo>
                    <a:pt x="0" y="4679950"/>
                  </a:lnTo>
                  <a:close/>
                </a:path>
              </a:pathLst>
            </a:custGeom>
            <a:blipFill>
              <a:blip r:embed="rId2"/>
              <a:stretch>
                <a:fillRect l="-73186" r="-73187" b="-1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0974153" y="5933046"/>
            <a:ext cx="3655800" cy="3510001"/>
            <a:chOff x="0" y="0"/>
            <a:chExt cx="4874400" cy="468000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74387" cy="4679950"/>
            </a:xfrm>
            <a:custGeom>
              <a:avLst/>
              <a:gdLst/>
              <a:ahLst/>
              <a:cxnLst/>
              <a:rect l="l" t="t" r="r" b="b"/>
              <a:pathLst>
                <a:path w="4874387" h="4679950">
                  <a:moveTo>
                    <a:pt x="0" y="0"/>
                  </a:moveTo>
                  <a:lnTo>
                    <a:pt x="4874387" y="0"/>
                  </a:lnTo>
                  <a:lnTo>
                    <a:pt x="4874387" y="4679950"/>
                  </a:lnTo>
                  <a:lnTo>
                    <a:pt x="0" y="4679950"/>
                  </a:lnTo>
                  <a:close/>
                </a:path>
              </a:pathLst>
            </a:custGeom>
            <a:blipFill>
              <a:blip r:embed="rId2"/>
              <a:stretch>
                <a:fillRect l="-73186" r="-73187" b="-1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14632200" y="2367220"/>
            <a:ext cx="3655800" cy="3510001"/>
            <a:chOff x="0" y="0"/>
            <a:chExt cx="4874400" cy="468000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874387" cy="4679950"/>
            </a:xfrm>
            <a:custGeom>
              <a:avLst/>
              <a:gdLst/>
              <a:ahLst/>
              <a:cxnLst/>
              <a:rect l="l" t="t" r="r" b="b"/>
              <a:pathLst>
                <a:path w="4874387" h="4679950">
                  <a:moveTo>
                    <a:pt x="0" y="0"/>
                  </a:moveTo>
                  <a:lnTo>
                    <a:pt x="4874387" y="0"/>
                  </a:lnTo>
                  <a:lnTo>
                    <a:pt x="4874387" y="4679950"/>
                  </a:lnTo>
                  <a:lnTo>
                    <a:pt x="0" y="4679950"/>
                  </a:lnTo>
                  <a:close/>
                </a:path>
              </a:pathLst>
            </a:custGeom>
            <a:blipFill>
              <a:blip r:embed="rId2"/>
              <a:stretch>
                <a:fillRect l="-73186" r="-73187" b="-1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0" y="10992"/>
            <a:ext cx="18288000" cy="10287000"/>
            <a:chOff x="0" y="0"/>
            <a:chExt cx="24384000" cy="13716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126140" y="948985"/>
            <a:ext cx="18009460" cy="1281098"/>
            <a:chOff x="0" y="0"/>
            <a:chExt cx="24012614" cy="170813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012652" cy="1708181"/>
            </a:xfrm>
            <a:custGeom>
              <a:avLst/>
              <a:gdLst/>
              <a:ahLst/>
              <a:cxnLst/>
              <a:rect l="l" t="t" r="r" b="b"/>
              <a:pathLst>
                <a:path w="24012652" h="1708181">
                  <a:moveTo>
                    <a:pt x="0" y="0"/>
                  </a:moveTo>
                  <a:lnTo>
                    <a:pt x="24012652" y="0"/>
                  </a:lnTo>
                  <a:lnTo>
                    <a:pt x="24012652" y="1708181"/>
                  </a:lnTo>
                  <a:lnTo>
                    <a:pt x="0" y="1708181"/>
                  </a:lnTo>
                  <a:close/>
                </a:path>
              </a:pathLst>
            </a:custGeom>
            <a:gradFill rotWithShape="1">
              <a:gsLst>
                <a:gs pos="0">
                  <a:srgbClr val="8EB4E3">
                    <a:alpha val="100000"/>
                  </a:srgbClr>
                </a:gs>
                <a:gs pos="100000">
                  <a:srgbClr val="558ED5">
                    <a:alpha val="100000"/>
                  </a:srgbClr>
                </a:gs>
                <a:gs pos="100000">
                  <a:srgbClr val="FFC5B3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16" name="TextBox 16"/>
            <p:cNvSpPr txBox="1"/>
            <p:nvPr/>
          </p:nvSpPr>
          <p:spPr>
            <a:xfrm>
              <a:off x="0" y="57150"/>
              <a:ext cx="24012614" cy="1650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480"/>
                </a:lnSpc>
              </a:pPr>
              <a:r>
                <a:rPr lang="en-US" sz="6000" b="1">
                  <a:solidFill>
                    <a:srgbClr val="FFFFFF"/>
                  </a:solidFill>
                  <a:latin typeface="Cordia New Bold"/>
                  <a:ea typeface="Cordia New Bold"/>
                  <a:cs typeface="Cordia New Bold"/>
                  <a:sym typeface="Cordia New Bold"/>
                </a:rPr>
                <a:t>5. วิธีดำเนินการวิจัย </a:t>
              </a:r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28107" y="-3886"/>
            <a:ext cx="497824" cy="912257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1524324" y="13754"/>
            <a:ext cx="649138" cy="918067"/>
            <a:chOff x="0" y="0"/>
            <a:chExt cx="865518" cy="122409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65505" cy="1224026"/>
            </a:xfrm>
            <a:custGeom>
              <a:avLst/>
              <a:gdLst/>
              <a:ahLst/>
              <a:cxnLst/>
              <a:rect l="l" t="t" r="r" b="b"/>
              <a:pathLst>
                <a:path w="865505" h="1224026">
                  <a:moveTo>
                    <a:pt x="0" y="0"/>
                  </a:moveTo>
                  <a:lnTo>
                    <a:pt x="865505" y="0"/>
                  </a:lnTo>
                  <a:lnTo>
                    <a:pt x="865505" y="1224026"/>
                  </a:lnTo>
                  <a:lnTo>
                    <a:pt x="0" y="12240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1" b="-5"/>
              </a:stretch>
            </a:blipFill>
          </p:spPr>
        </p:sp>
      </p:grpSp>
      <p:grpSp>
        <p:nvGrpSpPr>
          <p:cNvPr id="20" name="Group 20"/>
          <p:cNvGrpSpPr/>
          <p:nvPr/>
        </p:nvGrpSpPr>
        <p:grpSpPr>
          <a:xfrm>
            <a:off x="2449725" y="61360"/>
            <a:ext cx="1095146" cy="827761"/>
            <a:chOff x="0" y="0"/>
            <a:chExt cx="1460195" cy="110368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460246" cy="1103630"/>
            </a:xfrm>
            <a:custGeom>
              <a:avLst/>
              <a:gdLst/>
              <a:ahLst/>
              <a:cxnLst/>
              <a:rect l="l" t="t" r="r" b="b"/>
              <a:pathLst>
                <a:path w="1460246" h="1103630">
                  <a:moveTo>
                    <a:pt x="0" y="0"/>
                  </a:moveTo>
                  <a:lnTo>
                    <a:pt x="1460246" y="0"/>
                  </a:lnTo>
                  <a:lnTo>
                    <a:pt x="1460246" y="1103630"/>
                  </a:lnTo>
                  <a:lnTo>
                    <a:pt x="0" y="11036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3" b="-5"/>
              </a:stretch>
            </a:blipFill>
          </p:spPr>
        </p:sp>
      </p:grpSp>
      <p:grpSp>
        <p:nvGrpSpPr>
          <p:cNvPr id="22" name="Group 22"/>
          <p:cNvGrpSpPr/>
          <p:nvPr/>
        </p:nvGrpSpPr>
        <p:grpSpPr>
          <a:xfrm>
            <a:off x="501215" y="3381802"/>
            <a:ext cx="4215233" cy="2963166"/>
            <a:chOff x="0" y="0"/>
            <a:chExt cx="5620311" cy="3950888"/>
          </a:xfrm>
        </p:grpSpPr>
        <p:grpSp>
          <p:nvGrpSpPr>
            <p:cNvPr id="23" name="Group 23"/>
            <p:cNvGrpSpPr/>
            <p:nvPr/>
          </p:nvGrpSpPr>
          <p:grpSpPr>
            <a:xfrm rot="-10800000">
              <a:off x="0" y="911725"/>
              <a:ext cx="5620311" cy="3039163"/>
              <a:chOff x="0" y="0"/>
              <a:chExt cx="635000" cy="343374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635000" cy="338867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338867">
                    <a:moveTo>
                      <a:pt x="635000" y="25828"/>
                    </a:moveTo>
                    <a:lnTo>
                      <a:pt x="635000" y="203246"/>
                    </a:lnTo>
                    <a:cubicBezTo>
                      <a:pt x="635000" y="218742"/>
                      <a:pt x="625279" y="232573"/>
                      <a:pt x="610699" y="237822"/>
                    </a:cubicBezTo>
                    <a:lnTo>
                      <a:pt x="341801" y="334626"/>
                    </a:lnTo>
                    <a:cubicBezTo>
                      <a:pt x="326094" y="340280"/>
                      <a:pt x="308906" y="340280"/>
                      <a:pt x="293199" y="334626"/>
                    </a:cubicBezTo>
                    <a:lnTo>
                      <a:pt x="24301" y="237822"/>
                    </a:lnTo>
                    <a:cubicBezTo>
                      <a:pt x="9721" y="232573"/>
                      <a:pt x="0" y="218742"/>
                      <a:pt x="0" y="203246"/>
                    </a:cubicBezTo>
                    <a:lnTo>
                      <a:pt x="0" y="25828"/>
                    </a:lnTo>
                    <a:cubicBezTo>
                      <a:pt x="0" y="18978"/>
                      <a:pt x="2721" y="12409"/>
                      <a:pt x="7565" y="7565"/>
                    </a:cubicBezTo>
                    <a:cubicBezTo>
                      <a:pt x="12409" y="2721"/>
                      <a:pt x="18978" y="0"/>
                      <a:pt x="25828" y="0"/>
                    </a:cubicBezTo>
                    <a:lnTo>
                      <a:pt x="609172" y="0"/>
                    </a:lnTo>
                    <a:cubicBezTo>
                      <a:pt x="616022" y="0"/>
                      <a:pt x="622592" y="2721"/>
                      <a:pt x="627435" y="7565"/>
                    </a:cubicBezTo>
                    <a:cubicBezTo>
                      <a:pt x="632279" y="12409"/>
                      <a:pt x="635000" y="18978"/>
                      <a:pt x="635000" y="2582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7AD">
                      <a:alpha val="100000"/>
                    </a:srgbClr>
                  </a:gs>
                  <a:gs pos="100000">
                    <a:srgbClr val="FFA9F9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85725"/>
                <a:ext cx="635000" cy="31479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5880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436271" y="2027795"/>
              <a:ext cx="4696970" cy="1717611"/>
              <a:chOff x="0" y="0"/>
              <a:chExt cx="889757" cy="325371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89757" cy="325371"/>
              </a:xfrm>
              <a:custGeom>
                <a:avLst/>
                <a:gdLst/>
                <a:ahLst/>
                <a:cxnLst/>
                <a:rect l="l" t="t" r="r" b="b"/>
                <a:pathLst>
                  <a:path w="889757" h="325371">
                    <a:moveTo>
                      <a:pt x="79117" y="0"/>
                    </a:moveTo>
                    <a:lnTo>
                      <a:pt x="810640" y="0"/>
                    </a:lnTo>
                    <a:cubicBezTo>
                      <a:pt x="831623" y="0"/>
                      <a:pt x="851747" y="8336"/>
                      <a:pt x="866584" y="23173"/>
                    </a:cubicBezTo>
                    <a:cubicBezTo>
                      <a:pt x="881421" y="38010"/>
                      <a:pt x="889757" y="58134"/>
                      <a:pt x="889757" y="79117"/>
                    </a:cubicBezTo>
                    <a:lnTo>
                      <a:pt x="889757" y="246253"/>
                    </a:lnTo>
                    <a:cubicBezTo>
                      <a:pt x="889757" y="267237"/>
                      <a:pt x="881421" y="287360"/>
                      <a:pt x="866584" y="302198"/>
                    </a:cubicBezTo>
                    <a:cubicBezTo>
                      <a:pt x="851747" y="317035"/>
                      <a:pt x="831623" y="325371"/>
                      <a:pt x="810640" y="325371"/>
                    </a:cubicBezTo>
                    <a:lnTo>
                      <a:pt x="79117" y="325371"/>
                    </a:lnTo>
                    <a:cubicBezTo>
                      <a:pt x="58134" y="325371"/>
                      <a:pt x="38010" y="317035"/>
                      <a:pt x="23173" y="302198"/>
                    </a:cubicBezTo>
                    <a:cubicBezTo>
                      <a:pt x="8336" y="287360"/>
                      <a:pt x="0" y="267237"/>
                      <a:pt x="0" y="246253"/>
                    </a:cubicBezTo>
                    <a:lnTo>
                      <a:pt x="0" y="79117"/>
                    </a:lnTo>
                    <a:cubicBezTo>
                      <a:pt x="0" y="58134"/>
                      <a:pt x="8336" y="38010"/>
                      <a:pt x="23173" y="23173"/>
                    </a:cubicBezTo>
                    <a:cubicBezTo>
                      <a:pt x="38010" y="8336"/>
                      <a:pt x="58134" y="0"/>
                      <a:pt x="7911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85725"/>
                <a:ext cx="889757" cy="4110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5880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973226" y="0"/>
              <a:ext cx="1567027" cy="1823450"/>
              <a:chOff x="0" y="0"/>
              <a:chExt cx="6985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27486"/>
                <a:ext cx="698500" cy="757828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757828">
                    <a:moveTo>
                      <a:pt x="437325" y="23758"/>
                    </a:moveTo>
                    <a:lnTo>
                      <a:pt x="610425" y="124470"/>
                    </a:lnTo>
                    <a:cubicBezTo>
                      <a:pt x="664954" y="156196"/>
                      <a:pt x="698500" y="214525"/>
                      <a:pt x="698500" y="277612"/>
                    </a:cubicBezTo>
                    <a:lnTo>
                      <a:pt x="698500" y="480216"/>
                    </a:lnTo>
                    <a:cubicBezTo>
                      <a:pt x="698500" y="543303"/>
                      <a:pt x="664954" y="601632"/>
                      <a:pt x="610425" y="633358"/>
                    </a:cubicBezTo>
                    <a:lnTo>
                      <a:pt x="437325" y="734070"/>
                    </a:lnTo>
                    <a:cubicBezTo>
                      <a:pt x="382881" y="765747"/>
                      <a:pt x="315619" y="765747"/>
                      <a:pt x="261175" y="734070"/>
                    </a:cubicBezTo>
                    <a:lnTo>
                      <a:pt x="88075" y="633358"/>
                    </a:lnTo>
                    <a:cubicBezTo>
                      <a:pt x="33546" y="601632"/>
                      <a:pt x="0" y="543303"/>
                      <a:pt x="0" y="480216"/>
                    </a:cubicBezTo>
                    <a:lnTo>
                      <a:pt x="0" y="277612"/>
                    </a:lnTo>
                    <a:cubicBezTo>
                      <a:pt x="0" y="214525"/>
                      <a:pt x="33546" y="156196"/>
                      <a:pt x="88075" y="124470"/>
                    </a:cubicBezTo>
                    <a:lnTo>
                      <a:pt x="261175" y="23758"/>
                    </a:lnTo>
                    <a:cubicBezTo>
                      <a:pt x="315619" y="-7919"/>
                      <a:pt x="382881" y="-7919"/>
                      <a:pt x="437325" y="2375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183ED">
                      <a:alpha val="100000"/>
                    </a:srgbClr>
                  </a:gs>
                  <a:gs pos="100000">
                    <a:srgbClr val="56CCF2">
                      <a:alpha val="100000"/>
                    </a:srgbClr>
                  </a:gs>
                </a:gsLst>
                <a:lin ang="5400000"/>
              </a:gradFill>
              <a:ln w="114300" cap="sq">
                <a:gradFill>
                  <a:gsLst>
                    <a:gs pos="0">
                      <a:srgbClr val="112D4E">
                        <a:alpha val="100000"/>
                      </a:srgbClr>
                    </a:gs>
                    <a:gs pos="50000">
                      <a:srgbClr val="255389">
                        <a:alpha val="100000"/>
                      </a:srgbClr>
                    </a:gs>
                    <a:gs pos="100000">
                      <a:srgbClr val="2A96E4">
                        <a:alpha val="100000"/>
                      </a:srgbClr>
                    </a:gs>
                  </a:gsLst>
                  <a:lin ang="5400000"/>
                </a:gradFill>
                <a:prstDash val="solid"/>
                <a:miter/>
              </a:ln>
            </p:spPr>
          </p:sp>
        </p:grpSp>
        <p:sp>
          <p:nvSpPr>
            <p:cNvPr id="31" name="TextBox 31"/>
            <p:cNvSpPr txBox="1"/>
            <p:nvPr/>
          </p:nvSpPr>
          <p:spPr>
            <a:xfrm>
              <a:off x="318747" y="2043093"/>
              <a:ext cx="4982816" cy="16181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</a:pPr>
              <a:r>
                <a:rPr lang="en-US" sz="3500" b="1" spc="-59">
                  <a:solidFill>
                    <a:srgbClr val="000000"/>
                  </a:solidFill>
                  <a:latin typeface="Th Sarabun New Bold"/>
                  <a:ea typeface="Th Sarabun New Bold"/>
                  <a:cs typeface="Th Sarabun New Bold"/>
                  <a:sym typeface="Th Sarabun New Bold"/>
                </a:rPr>
                <a:t>ระยะที่ 1 </a:t>
              </a:r>
            </a:p>
            <a:p>
              <a:pPr algn="ctr">
                <a:lnSpc>
                  <a:spcPts val="4900"/>
                </a:lnSpc>
              </a:pPr>
              <a:r>
                <a:rPr lang="en-US" sz="3500" b="1" spc="-59">
                  <a:solidFill>
                    <a:srgbClr val="000000"/>
                  </a:solidFill>
                  <a:latin typeface="Th Sarabun New Bold"/>
                  <a:ea typeface="Th Sarabun New Bold"/>
                  <a:cs typeface="Th Sarabun New Bold"/>
                  <a:sym typeface="Th Sarabun New Bold"/>
                </a:rPr>
                <a:t>ออกแบบกรอบแนวคิดระบบ</a:t>
              </a:r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4557342" y="3627975"/>
            <a:ext cx="13304994" cy="562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l">
              <a:lnSpc>
                <a:spcPts val="5599"/>
              </a:lnSpc>
              <a:buAutoNum type="arabicPeriod"/>
            </a:pPr>
            <a:r>
              <a:rPr lang="en-US" sz="3999" u="none" strike="noStrike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ศึกษาเอกสาร แนวคิด ทฤษฎี และงานวิจัยที่เกี่ยวข้อง ได้แก่ Multimodal Data Fusion, RAG, LLMs และ OCR เป็นต้น</a:t>
            </a:r>
          </a:p>
          <a:p>
            <a:pPr marL="863599" lvl="1" indent="-431800" algn="l">
              <a:lnSpc>
                <a:spcPts val="5599"/>
              </a:lnSpc>
              <a:buAutoNum type="arabicPeriod"/>
            </a:pPr>
            <a:r>
              <a:rPr lang="en-US" sz="3999" u="none" strike="noStrike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ศึกษากระบวนการทำงานของเจ้าหน้าที่ส่วนหน้า เช่น โครงสร้างข้อมูล เอกสารสัญญา </a:t>
            </a:r>
          </a:p>
          <a:p>
            <a:pPr marL="863599" lvl="1" indent="-431800" algn="l">
              <a:lnSpc>
                <a:spcPts val="5599"/>
              </a:lnSpc>
              <a:buAutoNum type="arabicPeriod"/>
            </a:pPr>
            <a:r>
              <a:rPr lang="en-US" sz="3999" u="none" strike="noStrike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วิเคราะห์ปัญหา สภาพงานเดิม และความต้องการของผู้ใช้</a:t>
            </a:r>
          </a:p>
          <a:p>
            <a:pPr marL="863599" lvl="1" indent="-431800" algn="l">
              <a:lnSpc>
                <a:spcPts val="5599"/>
              </a:lnSpc>
              <a:buAutoNum type="arabicPeriod"/>
            </a:pPr>
            <a:r>
              <a:rPr lang="en-US" sz="3999" u="none" strike="noStrike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สังเคราะห์องค์ประกอบสำคัญ จัดทำกรอบแนวคิดเบื้องต้น</a:t>
            </a:r>
          </a:p>
          <a:p>
            <a:pPr marL="863599" lvl="1" indent="-431800" algn="l">
              <a:lnSpc>
                <a:spcPts val="5599"/>
              </a:lnSpc>
              <a:buAutoNum type="arabicPeriod"/>
            </a:pPr>
            <a:r>
              <a:rPr lang="en-US" sz="3999" u="none" strike="noStrike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ออกแบบสถาปัตยกรรมและองค์ประกอบการทำงานของระบบ</a:t>
            </a:r>
          </a:p>
          <a:p>
            <a:pPr marL="863599" lvl="1" indent="-431800" algn="l">
              <a:lnSpc>
                <a:spcPts val="5599"/>
              </a:lnSpc>
              <a:buAutoNum type="arabicPeriod"/>
            </a:pPr>
            <a:r>
              <a:rPr lang="en-US" sz="3999" u="none" strike="noStrike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กรอบแนวคิดเสนอผู้เชี่ยวชาญตรวจสอบความเหมาะสม ถูกต้อง ครอบคลุม </a:t>
            </a:r>
          </a:p>
          <a:p>
            <a:pPr algn="l">
              <a:lnSpc>
                <a:spcPts val="5599"/>
              </a:lnSpc>
            </a:pPr>
            <a:r>
              <a:rPr lang="en-US" sz="3999" u="none" strike="noStrike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        แล้วปรับปรุงให้สมบูรณ์</a:t>
            </a:r>
          </a:p>
        </p:txBody>
      </p:sp>
      <p:sp>
        <p:nvSpPr>
          <p:cNvPr id="33" name="Freeform 33"/>
          <p:cNvSpPr/>
          <p:nvPr/>
        </p:nvSpPr>
        <p:spPr>
          <a:xfrm>
            <a:off x="667469" y="6436743"/>
            <a:ext cx="3988067" cy="2821557"/>
          </a:xfrm>
          <a:custGeom>
            <a:avLst/>
            <a:gdLst/>
            <a:ahLst/>
            <a:cxnLst/>
            <a:rect l="l" t="t" r="r" b="b"/>
            <a:pathLst>
              <a:path w="3988067" h="2821557">
                <a:moveTo>
                  <a:pt x="0" y="0"/>
                </a:moveTo>
                <a:lnTo>
                  <a:pt x="3988067" y="0"/>
                </a:lnTo>
                <a:lnTo>
                  <a:pt x="3988067" y="2821557"/>
                </a:lnTo>
                <a:lnTo>
                  <a:pt x="0" y="282155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2163937" y="3638896"/>
            <a:ext cx="804786" cy="850501"/>
          </a:xfrm>
          <a:custGeom>
            <a:avLst/>
            <a:gdLst/>
            <a:ahLst/>
            <a:cxnLst/>
            <a:rect l="l" t="t" r="r" b="b"/>
            <a:pathLst>
              <a:path w="804786" h="850501">
                <a:moveTo>
                  <a:pt x="0" y="0"/>
                </a:moveTo>
                <a:lnTo>
                  <a:pt x="804786" y="0"/>
                </a:lnTo>
                <a:lnTo>
                  <a:pt x="804786" y="850501"/>
                </a:lnTo>
                <a:lnTo>
                  <a:pt x="0" y="85050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5" name="TextBox 35"/>
          <p:cNvSpPr txBox="1"/>
          <p:nvPr/>
        </p:nvSpPr>
        <p:spPr>
          <a:xfrm>
            <a:off x="2608831" y="2568031"/>
            <a:ext cx="13044077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1" spc="-71">
                <a:solidFill>
                  <a:srgbClr val="000000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การดำเนินการวิจัยแบ่งออกเป็น 3 ระยะ ดังนี้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367220"/>
            <a:ext cx="3655800" cy="3510001"/>
            <a:chOff x="0" y="0"/>
            <a:chExt cx="4874400" cy="46800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74387" cy="4679950"/>
            </a:xfrm>
            <a:custGeom>
              <a:avLst/>
              <a:gdLst/>
              <a:ahLst/>
              <a:cxnLst/>
              <a:rect l="l" t="t" r="r" b="b"/>
              <a:pathLst>
                <a:path w="4874387" h="4679950">
                  <a:moveTo>
                    <a:pt x="0" y="0"/>
                  </a:moveTo>
                  <a:lnTo>
                    <a:pt x="4874387" y="0"/>
                  </a:lnTo>
                  <a:lnTo>
                    <a:pt x="4874387" y="4679950"/>
                  </a:lnTo>
                  <a:lnTo>
                    <a:pt x="0" y="4679950"/>
                  </a:lnTo>
                  <a:close/>
                </a:path>
              </a:pathLst>
            </a:custGeom>
            <a:blipFill>
              <a:blip r:embed="rId2"/>
              <a:stretch>
                <a:fillRect l="-73186" r="-73187" b="-1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3658048" y="5912672"/>
            <a:ext cx="3655800" cy="3510001"/>
            <a:chOff x="0" y="0"/>
            <a:chExt cx="4874400" cy="468000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74387" cy="4679950"/>
            </a:xfrm>
            <a:custGeom>
              <a:avLst/>
              <a:gdLst/>
              <a:ahLst/>
              <a:cxnLst/>
              <a:rect l="l" t="t" r="r" b="b"/>
              <a:pathLst>
                <a:path w="4874387" h="4679950">
                  <a:moveTo>
                    <a:pt x="0" y="0"/>
                  </a:moveTo>
                  <a:lnTo>
                    <a:pt x="4874387" y="0"/>
                  </a:lnTo>
                  <a:lnTo>
                    <a:pt x="4874387" y="4679950"/>
                  </a:lnTo>
                  <a:lnTo>
                    <a:pt x="0" y="4679950"/>
                  </a:lnTo>
                  <a:close/>
                </a:path>
              </a:pathLst>
            </a:custGeom>
            <a:blipFill>
              <a:blip r:embed="rId2"/>
              <a:stretch>
                <a:fillRect l="-73186" r="-73187" b="-1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7316095" y="2387594"/>
            <a:ext cx="3655800" cy="3510001"/>
            <a:chOff x="0" y="0"/>
            <a:chExt cx="4874400" cy="468000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74387" cy="4679950"/>
            </a:xfrm>
            <a:custGeom>
              <a:avLst/>
              <a:gdLst/>
              <a:ahLst/>
              <a:cxnLst/>
              <a:rect l="l" t="t" r="r" b="b"/>
              <a:pathLst>
                <a:path w="4874387" h="4679950">
                  <a:moveTo>
                    <a:pt x="0" y="0"/>
                  </a:moveTo>
                  <a:lnTo>
                    <a:pt x="4874387" y="0"/>
                  </a:lnTo>
                  <a:lnTo>
                    <a:pt x="4874387" y="4679950"/>
                  </a:lnTo>
                  <a:lnTo>
                    <a:pt x="0" y="4679950"/>
                  </a:lnTo>
                  <a:close/>
                </a:path>
              </a:pathLst>
            </a:custGeom>
            <a:blipFill>
              <a:blip r:embed="rId2"/>
              <a:stretch>
                <a:fillRect l="-73186" r="-73187" b="-1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0974153" y="5933046"/>
            <a:ext cx="3655800" cy="3510001"/>
            <a:chOff x="0" y="0"/>
            <a:chExt cx="4874400" cy="468000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74387" cy="4679950"/>
            </a:xfrm>
            <a:custGeom>
              <a:avLst/>
              <a:gdLst/>
              <a:ahLst/>
              <a:cxnLst/>
              <a:rect l="l" t="t" r="r" b="b"/>
              <a:pathLst>
                <a:path w="4874387" h="4679950">
                  <a:moveTo>
                    <a:pt x="0" y="0"/>
                  </a:moveTo>
                  <a:lnTo>
                    <a:pt x="4874387" y="0"/>
                  </a:lnTo>
                  <a:lnTo>
                    <a:pt x="4874387" y="4679950"/>
                  </a:lnTo>
                  <a:lnTo>
                    <a:pt x="0" y="4679950"/>
                  </a:lnTo>
                  <a:close/>
                </a:path>
              </a:pathLst>
            </a:custGeom>
            <a:blipFill>
              <a:blip r:embed="rId2"/>
              <a:stretch>
                <a:fillRect l="-73186" r="-73187" b="-1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14632200" y="2367220"/>
            <a:ext cx="3655800" cy="3510001"/>
            <a:chOff x="0" y="0"/>
            <a:chExt cx="4874400" cy="468000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874387" cy="4679950"/>
            </a:xfrm>
            <a:custGeom>
              <a:avLst/>
              <a:gdLst/>
              <a:ahLst/>
              <a:cxnLst/>
              <a:rect l="l" t="t" r="r" b="b"/>
              <a:pathLst>
                <a:path w="4874387" h="4679950">
                  <a:moveTo>
                    <a:pt x="0" y="0"/>
                  </a:moveTo>
                  <a:lnTo>
                    <a:pt x="4874387" y="0"/>
                  </a:lnTo>
                  <a:lnTo>
                    <a:pt x="4874387" y="4679950"/>
                  </a:lnTo>
                  <a:lnTo>
                    <a:pt x="0" y="4679950"/>
                  </a:lnTo>
                  <a:close/>
                </a:path>
              </a:pathLst>
            </a:custGeom>
            <a:blipFill>
              <a:blip r:embed="rId2"/>
              <a:stretch>
                <a:fillRect l="-73186" r="-73187" b="-1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0" y="10992"/>
            <a:ext cx="18288000" cy="10287000"/>
            <a:chOff x="0" y="0"/>
            <a:chExt cx="24384000" cy="13716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126140" y="948985"/>
            <a:ext cx="18009460" cy="1281098"/>
            <a:chOff x="0" y="0"/>
            <a:chExt cx="24012614" cy="170813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012652" cy="1708181"/>
            </a:xfrm>
            <a:custGeom>
              <a:avLst/>
              <a:gdLst/>
              <a:ahLst/>
              <a:cxnLst/>
              <a:rect l="l" t="t" r="r" b="b"/>
              <a:pathLst>
                <a:path w="24012652" h="1708181">
                  <a:moveTo>
                    <a:pt x="0" y="0"/>
                  </a:moveTo>
                  <a:lnTo>
                    <a:pt x="24012652" y="0"/>
                  </a:lnTo>
                  <a:lnTo>
                    <a:pt x="24012652" y="1708181"/>
                  </a:lnTo>
                  <a:lnTo>
                    <a:pt x="0" y="1708181"/>
                  </a:lnTo>
                  <a:close/>
                </a:path>
              </a:pathLst>
            </a:custGeom>
            <a:gradFill rotWithShape="1">
              <a:gsLst>
                <a:gs pos="0">
                  <a:srgbClr val="8EB4E3">
                    <a:alpha val="100000"/>
                  </a:srgbClr>
                </a:gs>
                <a:gs pos="100000">
                  <a:srgbClr val="558ED5">
                    <a:alpha val="100000"/>
                  </a:srgbClr>
                </a:gs>
                <a:gs pos="100000">
                  <a:srgbClr val="FFC5B3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16" name="TextBox 16"/>
            <p:cNvSpPr txBox="1"/>
            <p:nvPr/>
          </p:nvSpPr>
          <p:spPr>
            <a:xfrm>
              <a:off x="0" y="57150"/>
              <a:ext cx="24012614" cy="1650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480"/>
                </a:lnSpc>
              </a:pPr>
              <a:r>
                <a:rPr lang="en-US" sz="6000" b="1">
                  <a:solidFill>
                    <a:srgbClr val="FFFFFF"/>
                  </a:solidFill>
                  <a:latin typeface="Cordia New Bold"/>
                  <a:ea typeface="Cordia New Bold"/>
                  <a:cs typeface="Cordia New Bold"/>
                  <a:sym typeface="Cordia New Bold"/>
                </a:rPr>
                <a:t>5. วิธีดำเนินการวิจัย </a:t>
              </a:r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28107" y="-3886"/>
            <a:ext cx="497824" cy="912257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1524324" y="13754"/>
            <a:ext cx="649138" cy="918067"/>
            <a:chOff x="0" y="0"/>
            <a:chExt cx="865518" cy="122409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65505" cy="1224026"/>
            </a:xfrm>
            <a:custGeom>
              <a:avLst/>
              <a:gdLst/>
              <a:ahLst/>
              <a:cxnLst/>
              <a:rect l="l" t="t" r="r" b="b"/>
              <a:pathLst>
                <a:path w="865505" h="1224026">
                  <a:moveTo>
                    <a:pt x="0" y="0"/>
                  </a:moveTo>
                  <a:lnTo>
                    <a:pt x="865505" y="0"/>
                  </a:lnTo>
                  <a:lnTo>
                    <a:pt x="865505" y="1224026"/>
                  </a:lnTo>
                  <a:lnTo>
                    <a:pt x="0" y="12240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1" b="-5"/>
              </a:stretch>
            </a:blipFill>
          </p:spPr>
        </p:sp>
      </p:grpSp>
      <p:grpSp>
        <p:nvGrpSpPr>
          <p:cNvPr id="20" name="Group 20"/>
          <p:cNvGrpSpPr/>
          <p:nvPr/>
        </p:nvGrpSpPr>
        <p:grpSpPr>
          <a:xfrm>
            <a:off x="2449725" y="61360"/>
            <a:ext cx="1095146" cy="827761"/>
            <a:chOff x="0" y="0"/>
            <a:chExt cx="1460195" cy="110368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460246" cy="1103630"/>
            </a:xfrm>
            <a:custGeom>
              <a:avLst/>
              <a:gdLst/>
              <a:ahLst/>
              <a:cxnLst/>
              <a:rect l="l" t="t" r="r" b="b"/>
              <a:pathLst>
                <a:path w="1460246" h="1103630">
                  <a:moveTo>
                    <a:pt x="0" y="0"/>
                  </a:moveTo>
                  <a:lnTo>
                    <a:pt x="1460246" y="0"/>
                  </a:lnTo>
                  <a:lnTo>
                    <a:pt x="1460246" y="1103630"/>
                  </a:lnTo>
                  <a:lnTo>
                    <a:pt x="0" y="11036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3" b="-5"/>
              </a:stretch>
            </a:blipFill>
          </p:spPr>
        </p:sp>
      </p:grpSp>
      <p:grpSp>
        <p:nvGrpSpPr>
          <p:cNvPr id="22" name="Group 22"/>
          <p:cNvGrpSpPr/>
          <p:nvPr/>
        </p:nvGrpSpPr>
        <p:grpSpPr>
          <a:xfrm>
            <a:off x="589184" y="3290026"/>
            <a:ext cx="3963580" cy="2786262"/>
            <a:chOff x="0" y="0"/>
            <a:chExt cx="5284773" cy="3715016"/>
          </a:xfrm>
        </p:grpSpPr>
        <p:grpSp>
          <p:nvGrpSpPr>
            <p:cNvPr id="23" name="Group 23"/>
            <p:cNvGrpSpPr/>
            <p:nvPr/>
          </p:nvGrpSpPr>
          <p:grpSpPr>
            <a:xfrm rot="-10800000">
              <a:off x="0" y="857294"/>
              <a:ext cx="5284773" cy="2857722"/>
              <a:chOff x="0" y="0"/>
              <a:chExt cx="635000" cy="343374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635000" cy="338867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338867">
                    <a:moveTo>
                      <a:pt x="635000" y="25828"/>
                    </a:moveTo>
                    <a:lnTo>
                      <a:pt x="635000" y="203246"/>
                    </a:lnTo>
                    <a:cubicBezTo>
                      <a:pt x="635000" y="218742"/>
                      <a:pt x="625279" y="232573"/>
                      <a:pt x="610699" y="237822"/>
                    </a:cubicBezTo>
                    <a:lnTo>
                      <a:pt x="341801" y="334626"/>
                    </a:lnTo>
                    <a:cubicBezTo>
                      <a:pt x="326094" y="340280"/>
                      <a:pt x="308906" y="340280"/>
                      <a:pt x="293199" y="334626"/>
                    </a:cubicBezTo>
                    <a:lnTo>
                      <a:pt x="24301" y="237822"/>
                    </a:lnTo>
                    <a:cubicBezTo>
                      <a:pt x="9721" y="232573"/>
                      <a:pt x="0" y="218742"/>
                      <a:pt x="0" y="203246"/>
                    </a:cubicBezTo>
                    <a:lnTo>
                      <a:pt x="0" y="25828"/>
                    </a:lnTo>
                    <a:cubicBezTo>
                      <a:pt x="0" y="18978"/>
                      <a:pt x="2721" y="12409"/>
                      <a:pt x="7565" y="7565"/>
                    </a:cubicBezTo>
                    <a:cubicBezTo>
                      <a:pt x="12409" y="2721"/>
                      <a:pt x="18978" y="0"/>
                      <a:pt x="25828" y="0"/>
                    </a:cubicBezTo>
                    <a:lnTo>
                      <a:pt x="609172" y="0"/>
                    </a:lnTo>
                    <a:cubicBezTo>
                      <a:pt x="616022" y="0"/>
                      <a:pt x="622592" y="2721"/>
                      <a:pt x="627435" y="7565"/>
                    </a:cubicBezTo>
                    <a:cubicBezTo>
                      <a:pt x="632279" y="12409"/>
                      <a:pt x="635000" y="18978"/>
                      <a:pt x="635000" y="2582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7AD">
                      <a:alpha val="100000"/>
                    </a:srgbClr>
                  </a:gs>
                  <a:gs pos="100000">
                    <a:srgbClr val="FFA9F9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85725"/>
                <a:ext cx="635000" cy="31479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5879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410225" y="1906734"/>
              <a:ext cx="4416556" cy="1615068"/>
              <a:chOff x="0" y="0"/>
              <a:chExt cx="889757" cy="325371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89757" cy="325371"/>
              </a:xfrm>
              <a:custGeom>
                <a:avLst/>
                <a:gdLst/>
                <a:ahLst/>
                <a:cxnLst/>
                <a:rect l="l" t="t" r="r" b="b"/>
                <a:pathLst>
                  <a:path w="889757" h="325371">
                    <a:moveTo>
                      <a:pt x="79117" y="0"/>
                    </a:moveTo>
                    <a:lnTo>
                      <a:pt x="810640" y="0"/>
                    </a:lnTo>
                    <a:cubicBezTo>
                      <a:pt x="831623" y="0"/>
                      <a:pt x="851747" y="8336"/>
                      <a:pt x="866584" y="23173"/>
                    </a:cubicBezTo>
                    <a:cubicBezTo>
                      <a:pt x="881421" y="38010"/>
                      <a:pt x="889757" y="58134"/>
                      <a:pt x="889757" y="79117"/>
                    </a:cubicBezTo>
                    <a:lnTo>
                      <a:pt x="889757" y="246253"/>
                    </a:lnTo>
                    <a:cubicBezTo>
                      <a:pt x="889757" y="267237"/>
                      <a:pt x="881421" y="287360"/>
                      <a:pt x="866584" y="302198"/>
                    </a:cubicBezTo>
                    <a:cubicBezTo>
                      <a:pt x="851747" y="317035"/>
                      <a:pt x="831623" y="325371"/>
                      <a:pt x="810640" y="325371"/>
                    </a:cubicBezTo>
                    <a:lnTo>
                      <a:pt x="79117" y="325371"/>
                    </a:lnTo>
                    <a:cubicBezTo>
                      <a:pt x="58134" y="325371"/>
                      <a:pt x="38010" y="317035"/>
                      <a:pt x="23173" y="302198"/>
                    </a:cubicBezTo>
                    <a:cubicBezTo>
                      <a:pt x="8336" y="287360"/>
                      <a:pt x="0" y="267237"/>
                      <a:pt x="0" y="246253"/>
                    </a:cubicBezTo>
                    <a:lnTo>
                      <a:pt x="0" y="79117"/>
                    </a:lnTo>
                    <a:cubicBezTo>
                      <a:pt x="0" y="58134"/>
                      <a:pt x="8336" y="38010"/>
                      <a:pt x="23173" y="23173"/>
                    </a:cubicBezTo>
                    <a:cubicBezTo>
                      <a:pt x="38010" y="8336"/>
                      <a:pt x="58134" y="0"/>
                      <a:pt x="7911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85725"/>
                <a:ext cx="889757" cy="4110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5879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855422" y="0"/>
              <a:ext cx="1473474" cy="1714588"/>
              <a:chOff x="0" y="0"/>
              <a:chExt cx="6985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27486"/>
                <a:ext cx="698500" cy="757828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757828">
                    <a:moveTo>
                      <a:pt x="437325" y="23758"/>
                    </a:moveTo>
                    <a:lnTo>
                      <a:pt x="610425" y="124470"/>
                    </a:lnTo>
                    <a:cubicBezTo>
                      <a:pt x="664954" y="156196"/>
                      <a:pt x="698500" y="214525"/>
                      <a:pt x="698500" y="277612"/>
                    </a:cubicBezTo>
                    <a:lnTo>
                      <a:pt x="698500" y="480216"/>
                    </a:lnTo>
                    <a:cubicBezTo>
                      <a:pt x="698500" y="543303"/>
                      <a:pt x="664954" y="601632"/>
                      <a:pt x="610425" y="633358"/>
                    </a:cubicBezTo>
                    <a:lnTo>
                      <a:pt x="437325" y="734070"/>
                    </a:lnTo>
                    <a:cubicBezTo>
                      <a:pt x="382881" y="765747"/>
                      <a:pt x="315619" y="765747"/>
                      <a:pt x="261175" y="734070"/>
                    </a:cubicBezTo>
                    <a:lnTo>
                      <a:pt x="88075" y="633358"/>
                    </a:lnTo>
                    <a:cubicBezTo>
                      <a:pt x="33546" y="601632"/>
                      <a:pt x="0" y="543303"/>
                      <a:pt x="0" y="480216"/>
                    </a:cubicBezTo>
                    <a:lnTo>
                      <a:pt x="0" y="277612"/>
                    </a:lnTo>
                    <a:cubicBezTo>
                      <a:pt x="0" y="214525"/>
                      <a:pt x="33546" y="156196"/>
                      <a:pt x="88075" y="124470"/>
                    </a:cubicBezTo>
                    <a:lnTo>
                      <a:pt x="261175" y="23758"/>
                    </a:lnTo>
                    <a:cubicBezTo>
                      <a:pt x="315619" y="-7919"/>
                      <a:pt x="382881" y="-7919"/>
                      <a:pt x="437325" y="2375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183ED">
                      <a:alpha val="100000"/>
                    </a:srgbClr>
                  </a:gs>
                  <a:gs pos="100000">
                    <a:srgbClr val="56CCF2">
                      <a:alpha val="100000"/>
                    </a:srgbClr>
                  </a:gs>
                </a:gsLst>
                <a:lin ang="5400000"/>
              </a:gradFill>
              <a:ln w="114300" cap="sq">
                <a:gradFill>
                  <a:gsLst>
                    <a:gs pos="0">
                      <a:srgbClr val="112D4E">
                        <a:alpha val="100000"/>
                      </a:srgbClr>
                    </a:gs>
                    <a:gs pos="50000">
                      <a:srgbClr val="255389">
                        <a:alpha val="100000"/>
                      </a:srgbClr>
                    </a:gs>
                    <a:gs pos="100000">
                      <a:srgbClr val="2A96E4">
                        <a:alpha val="100000"/>
                      </a:srgbClr>
                    </a:gs>
                  </a:gsLst>
                  <a:lin ang="5400000"/>
                </a:gradFill>
                <a:prstDash val="solid"/>
                <a:miter/>
              </a:ln>
            </p:spPr>
          </p:sp>
        </p:grpSp>
        <p:sp>
          <p:nvSpPr>
            <p:cNvPr id="31" name="TextBox 31"/>
            <p:cNvSpPr txBox="1"/>
            <p:nvPr/>
          </p:nvSpPr>
          <p:spPr>
            <a:xfrm>
              <a:off x="299718" y="1925525"/>
              <a:ext cx="4685337" cy="15171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07"/>
                </a:lnSpc>
              </a:pPr>
              <a:r>
                <a:rPr lang="en-US" sz="3291" b="1" spc="-55">
                  <a:solidFill>
                    <a:srgbClr val="000000"/>
                  </a:solidFill>
                  <a:latin typeface="Th Sarabun New Bold"/>
                  <a:ea typeface="Th Sarabun New Bold"/>
                  <a:cs typeface="Th Sarabun New Bold"/>
                  <a:sym typeface="Th Sarabun New Bold"/>
                </a:rPr>
                <a:t>ระยะที่ 2</a:t>
              </a:r>
            </a:p>
            <a:p>
              <a:pPr algn="ctr">
                <a:lnSpc>
                  <a:spcPts val="4607"/>
                </a:lnSpc>
              </a:pPr>
              <a:r>
                <a:rPr lang="en-US" sz="3291" b="1" spc="-55">
                  <a:solidFill>
                    <a:srgbClr val="000000"/>
                  </a:solidFill>
                  <a:latin typeface="Th Sarabun New Bold"/>
                  <a:ea typeface="Th Sarabun New Bold"/>
                  <a:cs typeface="Th Sarabun New Bold"/>
                  <a:sym typeface="Th Sarabun New Bold"/>
                </a:rPr>
                <a:t>การออกแบบและพัฒนาระบบ</a:t>
              </a:r>
            </a:p>
          </p:txBody>
        </p:sp>
        <p:sp>
          <p:nvSpPr>
            <p:cNvPr id="32" name="Freeform 32"/>
            <p:cNvSpPr/>
            <p:nvPr/>
          </p:nvSpPr>
          <p:spPr>
            <a:xfrm>
              <a:off x="2112371" y="379621"/>
              <a:ext cx="988346" cy="879628"/>
            </a:xfrm>
            <a:custGeom>
              <a:avLst/>
              <a:gdLst/>
              <a:ahLst/>
              <a:cxnLst/>
              <a:rect l="l" t="t" r="r" b="b"/>
              <a:pathLst>
                <a:path w="988346" h="879628">
                  <a:moveTo>
                    <a:pt x="0" y="0"/>
                  </a:moveTo>
                  <a:lnTo>
                    <a:pt x="988346" y="0"/>
                  </a:lnTo>
                  <a:lnTo>
                    <a:pt x="988346" y="879629"/>
                  </a:lnTo>
                  <a:lnTo>
                    <a:pt x="0" y="8796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3" name="TextBox 33"/>
          <p:cNvSpPr txBox="1"/>
          <p:nvPr/>
        </p:nvSpPr>
        <p:spPr>
          <a:xfrm>
            <a:off x="4552764" y="3204301"/>
            <a:ext cx="13291843" cy="680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 algn="l">
              <a:lnSpc>
                <a:spcPts val="4900"/>
              </a:lnSpc>
              <a:spcBef>
                <a:spcPct val="0"/>
              </a:spcBef>
              <a:buAutoNum type="arabicPeriod"/>
            </a:pPr>
            <a:r>
              <a:rPr lang="en-US" sz="3500" u="none" strike="noStrike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ออกแบบฐานข้อมูลและโครงสร้างข้อมูลสำหรับพัฒนาระบบ</a:t>
            </a:r>
          </a:p>
          <a:p>
            <a:pPr marL="755651" lvl="1" indent="-377825" algn="l">
              <a:lnSpc>
                <a:spcPts val="4900"/>
              </a:lnSpc>
              <a:spcBef>
                <a:spcPct val="0"/>
              </a:spcBef>
              <a:buAutoNum type="arabicPeriod"/>
            </a:pPr>
            <a:r>
              <a:rPr lang="en-US" sz="3500" u="none" strike="noStrike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พัฒนาโมดูลจัดการข้อมูลเอกสาร - แปลงสัญญาจัดซื้อจัดจ้างและใบเสร็จเป็นคลังเวกเตอร์พร้อมสืบค้น</a:t>
            </a:r>
          </a:p>
          <a:p>
            <a:pPr marL="755651" lvl="1" indent="-377825" algn="l">
              <a:lnSpc>
                <a:spcPts val="4900"/>
              </a:lnSpc>
              <a:spcBef>
                <a:spcPct val="0"/>
              </a:spcBef>
              <a:buAutoNum type="arabicPeriod"/>
            </a:pPr>
            <a:r>
              <a:rPr lang="en-US" sz="3500" u="none" strike="noStrike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พัฒนาโมดูลวิเคราะห์ข้อมูลเอกสาร - เทคโนโลยีการรู้จำอักขระด้วยแสง (OCR)</a:t>
            </a:r>
          </a:p>
          <a:p>
            <a:pPr marL="755651" lvl="1" indent="-377825" algn="l">
              <a:lnSpc>
                <a:spcPts val="4900"/>
              </a:lnSpc>
              <a:spcBef>
                <a:spcPct val="0"/>
              </a:spcBef>
              <a:buAutoNum type="arabicPeriod"/>
            </a:pPr>
            <a:r>
              <a:rPr lang="en-US" sz="3500" u="none" strike="noStrike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พัฒนาโมดูลหลอมรวมหลักฐาน 3 ส่วน </a:t>
            </a:r>
          </a:p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 u="none" strike="noStrike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        - เทคโนโลยีการประมวลผลหลอมรวมข้อมูลหลายรูปแบบ (Multimodal Data Fusion)</a:t>
            </a:r>
          </a:p>
          <a:p>
            <a:pPr marL="755651" lvl="1" indent="-377825" algn="l">
              <a:lnSpc>
                <a:spcPts val="4900"/>
              </a:lnSpc>
              <a:spcBef>
                <a:spcPct val="0"/>
              </a:spcBef>
              <a:buAutoNum type="arabicPeriod"/>
            </a:pPr>
            <a:r>
              <a:rPr lang="en-US" sz="3500" u="none" strike="noStrike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พัฒนาโมดูลประเมินคุณภาพและวิเคราะห์ช่องว่าง (Gap Analysis) ตามเงื่อนไขสัญญา</a:t>
            </a:r>
          </a:p>
          <a:p>
            <a:pPr marL="755651" lvl="1" indent="-377825" algn="l">
              <a:lnSpc>
                <a:spcPts val="4900"/>
              </a:lnSpc>
              <a:spcBef>
                <a:spcPct val="0"/>
              </a:spcBef>
              <a:buAutoNum type="arabicPeriod"/>
            </a:pPr>
            <a:r>
              <a:rPr lang="en-US" sz="3500" u="none" strike="noStrike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พัฒนาโมดูลแนะนำและสนับสนุนการคัดกรองสิทธิ์ </a:t>
            </a:r>
          </a:p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 u="none" strike="noStrike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       - เทคนิคการสร้างคำตอบโดยเสริมด้วยการค้นคืนข้อมูล (RAG) และแบบจำลองภาษาขนาดใหญ่ (LLMs) </a:t>
            </a:r>
          </a:p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 u="none" strike="noStrike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        เป็นผู้ช่วยอัจฉริยะหน้างาน</a:t>
            </a:r>
          </a:p>
          <a:p>
            <a:pPr marL="755651" lvl="1" indent="-377825" algn="l">
              <a:lnSpc>
                <a:spcPts val="4900"/>
              </a:lnSpc>
              <a:spcBef>
                <a:spcPct val="0"/>
              </a:spcBef>
              <a:buAutoNum type="arabicPeriod"/>
            </a:pPr>
            <a:r>
              <a:rPr lang="en-US" sz="3500" u="none" strike="noStrike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พัฒนา UI และแดชบอร์ดแสดงผลเปรียบเทียบข้อมูล 3 ส่วน พร้อมแจ้งเตือนกรณีความผิดปกติ</a:t>
            </a:r>
          </a:p>
          <a:p>
            <a:pPr marL="755651" lvl="1" indent="-377825" algn="l">
              <a:lnSpc>
                <a:spcPts val="4900"/>
              </a:lnSpc>
              <a:spcBef>
                <a:spcPct val="0"/>
              </a:spcBef>
              <a:buAutoNum type="arabicPeriod"/>
            </a:pPr>
            <a:r>
              <a:rPr lang="en-US" sz="3500" u="none" strike="noStrike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ทดสอบระบบเบื้องต้นและปรับปรุงก่อนนำไปประเมิน</a:t>
            </a:r>
          </a:p>
        </p:txBody>
      </p:sp>
      <p:sp>
        <p:nvSpPr>
          <p:cNvPr id="34" name="Freeform 34"/>
          <p:cNvSpPr/>
          <p:nvPr/>
        </p:nvSpPr>
        <p:spPr>
          <a:xfrm>
            <a:off x="977147" y="6285838"/>
            <a:ext cx="3187654" cy="3171716"/>
          </a:xfrm>
          <a:custGeom>
            <a:avLst/>
            <a:gdLst/>
            <a:ahLst/>
            <a:cxnLst/>
            <a:rect l="l" t="t" r="r" b="b"/>
            <a:pathLst>
              <a:path w="3187654" h="3171716">
                <a:moveTo>
                  <a:pt x="0" y="0"/>
                </a:moveTo>
                <a:lnTo>
                  <a:pt x="3187654" y="0"/>
                </a:lnTo>
                <a:lnTo>
                  <a:pt x="3187654" y="3171716"/>
                </a:lnTo>
                <a:lnTo>
                  <a:pt x="0" y="317171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5" name="TextBox 35"/>
          <p:cNvSpPr txBox="1"/>
          <p:nvPr/>
        </p:nvSpPr>
        <p:spPr>
          <a:xfrm>
            <a:off x="2621962" y="2356195"/>
            <a:ext cx="13044077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1" spc="-71">
                <a:solidFill>
                  <a:srgbClr val="000000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การดำเนินการวิจัยแบ่งออกเป็น 3 ระยะ ดังนี้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367220"/>
            <a:ext cx="3655800" cy="3510001"/>
            <a:chOff x="0" y="0"/>
            <a:chExt cx="4874400" cy="46800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74387" cy="4679950"/>
            </a:xfrm>
            <a:custGeom>
              <a:avLst/>
              <a:gdLst/>
              <a:ahLst/>
              <a:cxnLst/>
              <a:rect l="l" t="t" r="r" b="b"/>
              <a:pathLst>
                <a:path w="4874387" h="4679950">
                  <a:moveTo>
                    <a:pt x="0" y="0"/>
                  </a:moveTo>
                  <a:lnTo>
                    <a:pt x="4874387" y="0"/>
                  </a:lnTo>
                  <a:lnTo>
                    <a:pt x="4874387" y="4679950"/>
                  </a:lnTo>
                  <a:lnTo>
                    <a:pt x="0" y="4679950"/>
                  </a:lnTo>
                  <a:close/>
                </a:path>
              </a:pathLst>
            </a:custGeom>
            <a:blipFill>
              <a:blip r:embed="rId2"/>
              <a:stretch>
                <a:fillRect l="-73186" r="-73187" b="-1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3658048" y="5912672"/>
            <a:ext cx="3655800" cy="3510001"/>
            <a:chOff x="0" y="0"/>
            <a:chExt cx="4874400" cy="468000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74387" cy="4679950"/>
            </a:xfrm>
            <a:custGeom>
              <a:avLst/>
              <a:gdLst/>
              <a:ahLst/>
              <a:cxnLst/>
              <a:rect l="l" t="t" r="r" b="b"/>
              <a:pathLst>
                <a:path w="4874387" h="4679950">
                  <a:moveTo>
                    <a:pt x="0" y="0"/>
                  </a:moveTo>
                  <a:lnTo>
                    <a:pt x="4874387" y="0"/>
                  </a:lnTo>
                  <a:lnTo>
                    <a:pt x="4874387" y="4679950"/>
                  </a:lnTo>
                  <a:lnTo>
                    <a:pt x="0" y="4679950"/>
                  </a:lnTo>
                  <a:close/>
                </a:path>
              </a:pathLst>
            </a:custGeom>
            <a:blipFill>
              <a:blip r:embed="rId2"/>
              <a:stretch>
                <a:fillRect l="-73186" r="-73187" b="-1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7316095" y="2387594"/>
            <a:ext cx="3655800" cy="3510001"/>
            <a:chOff x="0" y="0"/>
            <a:chExt cx="4874400" cy="468000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74387" cy="4679950"/>
            </a:xfrm>
            <a:custGeom>
              <a:avLst/>
              <a:gdLst/>
              <a:ahLst/>
              <a:cxnLst/>
              <a:rect l="l" t="t" r="r" b="b"/>
              <a:pathLst>
                <a:path w="4874387" h="4679950">
                  <a:moveTo>
                    <a:pt x="0" y="0"/>
                  </a:moveTo>
                  <a:lnTo>
                    <a:pt x="4874387" y="0"/>
                  </a:lnTo>
                  <a:lnTo>
                    <a:pt x="4874387" y="4679950"/>
                  </a:lnTo>
                  <a:lnTo>
                    <a:pt x="0" y="4679950"/>
                  </a:lnTo>
                  <a:close/>
                </a:path>
              </a:pathLst>
            </a:custGeom>
            <a:blipFill>
              <a:blip r:embed="rId2"/>
              <a:stretch>
                <a:fillRect l="-73186" r="-73187" b="-1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0974153" y="5933046"/>
            <a:ext cx="3655800" cy="3510001"/>
            <a:chOff x="0" y="0"/>
            <a:chExt cx="4874400" cy="468000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74387" cy="4679950"/>
            </a:xfrm>
            <a:custGeom>
              <a:avLst/>
              <a:gdLst/>
              <a:ahLst/>
              <a:cxnLst/>
              <a:rect l="l" t="t" r="r" b="b"/>
              <a:pathLst>
                <a:path w="4874387" h="4679950">
                  <a:moveTo>
                    <a:pt x="0" y="0"/>
                  </a:moveTo>
                  <a:lnTo>
                    <a:pt x="4874387" y="0"/>
                  </a:lnTo>
                  <a:lnTo>
                    <a:pt x="4874387" y="4679950"/>
                  </a:lnTo>
                  <a:lnTo>
                    <a:pt x="0" y="4679950"/>
                  </a:lnTo>
                  <a:close/>
                </a:path>
              </a:pathLst>
            </a:custGeom>
            <a:blipFill>
              <a:blip r:embed="rId2"/>
              <a:stretch>
                <a:fillRect l="-73186" r="-73187" b="-1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14632200" y="2367220"/>
            <a:ext cx="3655800" cy="3510001"/>
            <a:chOff x="0" y="0"/>
            <a:chExt cx="4874400" cy="468000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874387" cy="4679950"/>
            </a:xfrm>
            <a:custGeom>
              <a:avLst/>
              <a:gdLst/>
              <a:ahLst/>
              <a:cxnLst/>
              <a:rect l="l" t="t" r="r" b="b"/>
              <a:pathLst>
                <a:path w="4874387" h="4679950">
                  <a:moveTo>
                    <a:pt x="0" y="0"/>
                  </a:moveTo>
                  <a:lnTo>
                    <a:pt x="4874387" y="0"/>
                  </a:lnTo>
                  <a:lnTo>
                    <a:pt x="4874387" y="4679950"/>
                  </a:lnTo>
                  <a:lnTo>
                    <a:pt x="0" y="4679950"/>
                  </a:lnTo>
                  <a:close/>
                </a:path>
              </a:pathLst>
            </a:custGeom>
            <a:blipFill>
              <a:blip r:embed="rId2"/>
              <a:stretch>
                <a:fillRect l="-73186" r="-73187" b="-1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0" y="10992"/>
            <a:ext cx="18288000" cy="10287000"/>
            <a:chOff x="0" y="0"/>
            <a:chExt cx="24384000" cy="13716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126140" y="948985"/>
            <a:ext cx="18009460" cy="1281098"/>
            <a:chOff x="0" y="0"/>
            <a:chExt cx="24012614" cy="170813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012652" cy="1708181"/>
            </a:xfrm>
            <a:custGeom>
              <a:avLst/>
              <a:gdLst/>
              <a:ahLst/>
              <a:cxnLst/>
              <a:rect l="l" t="t" r="r" b="b"/>
              <a:pathLst>
                <a:path w="24012652" h="1708181">
                  <a:moveTo>
                    <a:pt x="0" y="0"/>
                  </a:moveTo>
                  <a:lnTo>
                    <a:pt x="24012652" y="0"/>
                  </a:lnTo>
                  <a:lnTo>
                    <a:pt x="24012652" y="1708181"/>
                  </a:lnTo>
                  <a:lnTo>
                    <a:pt x="0" y="1708181"/>
                  </a:lnTo>
                  <a:close/>
                </a:path>
              </a:pathLst>
            </a:custGeom>
            <a:gradFill rotWithShape="1">
              <a:gsLst>
                <a:gs pos="0">
                  <a:srgbClr val="8EB4E3">
                    <a:alpha val="100000"/>
                  </a:srgbClr>
                </a:gs>
                <a:gs pos="100000">
                  <a:srgbClr val="558ED5">
                    <a:alpha val="100000"/>
                  </a:srgbClr>
                </a:gs>
                <a:gs pos="100000">
                  <a:srgbClr val="FFC5B3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16" name="TextBox 16"/>
            <p:cNvSpPr txBox="1"/>
            <p:nvPr/>
          </p:nvSpPr>
          <p:spPr>
            <a:xfrm>
              <a:off x="0" y="57150"/>
              <a:ext cx="24012614" cy="1650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480"/>
                </a:lnSpc>
              </a:pPr>
              <a:r>
                <a:rPr lang="en-US" sz="6000" b="1">
                  <a:solidFill>
                    <a:srgbClr val="FFFFFF"/>
                  </a:solidFill>
                  <a:latin typeface="Cordia New Bold"/>
                  <a:ea typeface="Cordia New Bold"/>
                  <a:cs typeface="Cordia New Bold"/>
                  <a:sym typeface="Cordia New Bold"/>
                </a:rPr>
                <a:t>5. วิธีดำเนินการวิจัย </a:t>
              </a:r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28107" y="-3886"/>
            <a:ext cx="497824" cy="912257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1524324" y="13754"/>
            <a:ext cx="649138" cy="918067"/>
            <a:chOff x="0" y="0"/>
            <a:chExt cx="865518" cy="122409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65505" cy="1224026"/>
            </a:xfrm>
            <a:custGeom>
              <a:avLst/>
              <a:gdLst/>
              <a:ahLst/>
              <a:cxnLst/>
              <a:rect l="l" t="t" r="r" b="b"/>
              <a:pathLst>
                <a:path w="865505" h="1224026">
                  <a:moveTo>
                    <a:pt x="0" y="0"/>
                  </a:moveTo>
                  <a:lnTo>
                    <a:pt x="865505" y="0"/>
                  </a:lnTo>
                  <a:lnTo>
                    <a:pt x="865505" y="1224026"/>
                  </a:lnTo>
                  <a:lnTo>
                    <a:pt x="0" y="12240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1" b="-5"/>
              </a:stretch>
            </a:blipFill>
          </p:spPr>
        </p:sp>
      </p:grpSp>
      <p:grpSp>
        <p:nvGrpSpPr>
          <p:cNvPr id="20" name="Group 20"/>
          <p:cNvGrpSpPr/>
          <p:nvPr/>
        </p:nvGrpSpPr>
        <p:grpSpPr>
          <a:xfrm>
            <a:off x="2449725" y="61360"/>
            <a:ext cx="1095146" cy="827761"/>
            <a:chOff x="0" y="0"/>
            <a:chExt cx="1460195" cy="110368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460246" cy="1103630"/>
            </a:xfrm>
            <a:custGeom>
              <a:avLst/>
              <a:gdLst/>
              <a:ahLst/>
              <a:cxnLst/>
              <a:rect l="l" t="t" r="r" b="b"/>
              <a:pathLst>
                <a:path w="1460246" h="1103630">
                  <a:moveTo>
                    <a:pt x="0" y="0"/>
                  </a:moveTo>
                  <a:lnTo>
                    <a:pt x="1460246" y="0"/>
                  </a:lnTo>
                  <a:lnTo>
                    <a:pt x="1460246" y="1103630"/>
                  </a:lnTo>
                  <a:lnTo>
                    <a:pt x="0" y="11036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3" b="-5"/>
              </a:stretch>
            </a:blipFill>
          </p:spPr>
        </p:sp>
      </p:grpSp>
      <p:grpSp>
        <p:nvGrpSpPr>
          <p:cNvPr id="22" name="Group 22"/>
          <p:cNvGrpSpPr/>
          <p:nvPr/>
        </p:nvGrpSpPr>
        <p:grpSpPr>
          <a:xfrm>
            <a:off x="1028700" y="4380959"/>
            <a:ext cx="4415824" cy="3104174"/>
            <a:chOff x="0" y="0"/>
            <a:chExt cx="5887765" cy="4138899"/>
          </a:xfrm>
        </p:grpSpPr>
        <p:grpSp>
          <p:nvGrpSpPr>
            <p:cNvPr id="23" name="Group 23"/>
            <p:cNvGrpSpPr/>
            <p:nvPr/>
          </p:nvGrpSpPr>
          <p:grpSpPr>
            <a:xfrm rot="-10800000">
              <a:off x="0" y="955111"/>
              <a:ext cx="5887765" cy="3183788"/>
              <a:chOff x="0" y="0"/>
              <a:chExt cx="635000" cy="343374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635000" cy="338867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338867">
                    <a:moveTo>
                      <a:pt x="635000" y="25828"/>
                    </a:moveTo>
                    <a:lnTo>
                      <a:pt x="635000" y="203246"/>
                    </a:lnTo>
                    <a:cubicBezTo>
                      <a:pt x="635000" y="218742"/>
                      <a:pt x="625279" y="232573"/>
                      <a:pt x="610699" y="237822"/>
                    </a:cubicBezTo>
                    <a:lnTo>
                      <a:pt x="341801" y="334626"/>
                    </a:lnTo>
                    <a:cubicBezTo>
                      <a:pt x="326094" y="340280"/>
                      <a:pt x="308906" y="340280"/>
                      <a:pt x="293199" y="334626"/>
                    </a:cubicBezTo>
                    <a:lnTo>
                      <a:pt x="24301" y="237822"/>
                    </a:lnTo>
                    <a:cubicBezTo>
                      <a:pt x="9721" y="232573"/>
                      <a:pt x="0" y="218742"/>
                      <a:pt x="0" y="203246"/>
                    </a:cubicBezTo>
                    <a:lnTo>
                      <a:pt x="0" y="25828"/>
                    </a:lnTo>
                    <a:cubicBezTo>
                      <a:pt x="0" y="18978"/>
                      <a:pt x="2721" y="12409"/>
                      <a:pt x="7565" y="7565"/>
                    </a:cubicBezTo>
                    <a:cubicBezTo>
                      <a:pt x="12409" y="2721"/>
                      <a:pt x="18978" y="0"/>
                      <a:pt x="25828" y="0"/>
                    </a:cubicBezTo>
                    <a:lnTo>
                      <a:pt x="609172" y="0"/>
                    </a:lnTo>
                    <a:cubicBezTo>
                      <a:pt x="616022" y="0"/>
                      <a:pt x="622592" y="2721"/>
                      <a:pt x="627435" y="7565"/>
                    </a:cubicBezTo>
                    <a:cubicBezTo>
                      <a:pt x="632279" y="12409"/>
                      <a:pt x="635000" y="18978"/>
                      <a:pt x="635000" y="2582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7AD">
                      <a:alpha val="100000"/>
                    </a:srgbClr>
                  </a:gs>
                  <a:gs pos="100000">
                    <a:srgbClr val="FFA9F9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85725"/>
                <a:ext cx="635000" cy="31479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5879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457032" y="2124292"/>
              <a:ext cx="4920485" cy="1799347"/>
              <a:chOff x="0" y="0"/>
              <a:chExt cx="889757" cy="325371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89757" cy="325371"/>
              </a:xfrm>
              <a:custGeom>
                <a:avLst/>
                <a:gdLst/>
                <a:ahLst/>
                <a:cxnLst/>
                <a:rect l="l" t="t" r="r" b="b"/>
                <a:pathLst>
                  <a:path w="889757" h="325371">
                    <a:moveTo>
                      <a:pt x="79117" y="0"/>
                    </a:moveTo>
                    <a:lnTo>
                      <a:pt x="810640" y="0"/>
                    </a:lnTo>
                    <a:cubicBezTo>
                      <a:pt x="831623" y="0"/>
                      <a:pt x="851747" y="8336"/>
                      <a:pt x="866584" y="23173"/>
                    </a:cubicBezTo>
                    <a:cubicBezTo>
                      <a:pt x="881421" y="38010"/>
                      <a:pt x="889757" y="58134"/>
                      <a:pt x="889757" y="79117"/>
                    </a:cubicBezTo>
                    <a:lnTo>
                      <a:pt x="889757" y="246253"/>
                    </a:lnTo>
                    <a:cubicBezTo>
                      <a:pt x="889757" y="267237"/>
                      <a:pt x="881421" y="287360"/>
                      <a:pt x="866584" y="302198"/>
                    </a:cubicBezTo>
                    <a:cubicBezTo>
                      <a:pt x="851747" y="317035"/>
                      <a:pt x="831623" y="325371"/>
                      <a:pt x="810640" y="325371"/>
                    </a:cubicBezTo>
                    <a:lnTo>
                      <a:pt x="79117" y="325371"/>
                    </a:lnTo>
                    <a:cubicBezTo>
                      <a:pt x="58134" y="325371"/>
                      <a:pt x="38010" y="317035"/>
                      <a:pt x="23173" y="302198"/>
                    </a:cubicBezTo>
                    <a:cubicBezTo>
                      <a:pt x="8336" y="287360"/>
                      <a:pt x="0" y="267237"/>
                      <a:pt x="0" y="246253"/>
                    </a:cubicBezTo>
                    <a:lnTo>
                      <a:pt x="0" y="79117"/>
                    </a:lnTo>
                    <a:cubicBezTo>
                      <a:pt x="0" y="58134"/>
                      <a:pt x="8336" y="38010"/>
                      <a:pt x="23173" y="23173"/>
                    </a:cubicBezTo>
                    <a:cubicBezTo>
                      <a:pt x="38010" y="8336"/>
                      <a:pt x="58134" y="0"/>
                      <a:pt x="7911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85725"/>
                <a:ext cx="889757" cy="4110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5879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2067126" y="0"/>
              <a:ext cx="1641597" cy="1910222"/>
              <a:chOff x="0" y="0"/>
              <a:chExt cx="6985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27486"/>
                <a:ext cx="698500" cy="757828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757828">
                    <a:moveTo>
                      <a:pt x="437325" y="23758"/>
                    </a:moveTo>
                    <a:lnTo>
                      <a:pt x="610425" y="124470"/>
                    </a:lnTo>
                    <a:cubicBezTo>
                      <a:pt x="664954" y="156196"/>
                      <a:pt x="698500" y="214525"/>
                      <a:pt x="698500" y="277612"/>
                    </a:cubicBezTo>
                    <a:lnTo>
                      <a:pt x="698500" y="480216"/>
                    </a:lnTo>
                    <a:cubicBezTo>
                      <a:pt x="698500" y="543303"/>
                      <a:pt x="664954" y="601632"/>
                      <a:pt x="610425" y="633358"/>
                    </a:cubicBezTo>
                    <a:lnTo>
                      <a:pt x="437325" y="734070"/>
                    </a:lnTo>
                    <a:cubicBezTo>
                      <a:pt x="382881" y="765747"/>
                      <a:pt x="315619" y="765747"/>
                      <a:pt x="261175" y="734070"/>
                    </a:cubicBezTo>
                    <a:lnTo>
                      <a:pt x="88075" y="633358"/>
                    </a:lnTo>
                    <a:cubicBezTo>
                      <a:pt x="33546" y="601632"/>
                      <a:pt x="0" y="543303"/>
                      <a:pt x="0" y="480216"/>
                    </a:cubicBezTo>
                    <a:lnTo>
                      <a:pt x="0" y="277612"/>
                    </a:lnTo>
                    <a:cubicBezTo>
                      <a:pt x="0" y="214525"/>
                      <a:pt x="33546" y="156196"/>
                      <a:pt x="88075" y="124470"/>
                    </a:cubicBezTo>
                    <a:lnTo>
                      <a:pt x="261175" y="23758"/>
                    </a:lnTo>
                    <a:cubicBezTo>
                      <a:pt x="315619" y="-7919"/>
                      <a:pt x="382881" y="-7919"/>
                      <a:pt x="437325" y="2375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183ED">
                      <a:alpha val="100000"/>
                    </a:srgbClr>
                  </a:gs>
                  <a:gs pos="100000">
                    <a:srgbClr val="56CCF2">
                      <a:alpha val="100000"/>
                    </a:srgbClr>
                  </a:gs>
                </a:gsLst>
                <a:lin ang="5400000"/>
              </a:gradFill>
              <a:ln w="114300" cap="sq">
                <a:gradFill>
                  <a:gsLst>
                    <a:gs pos="0">
                      <a:srgbClr val="112D4E">
                        <a:alpha val="100000"/>
                      </a:srgbClr>
                    </a:gs>
                    <a:gs pos="50000">
                      <a:srgbClr val="255389">
                        <a:alpha val="100000"/>
                      </a:srgbClr>
                    </a:gs>
                    <a:gs pos="100000">
                      <a:srgbClr val="2A96E4">
                        <a:alpha val="100000"/>
                      </a:srgbClr>
                    </a:gs>
                  </a:gsLst>
                  <a:lin ang="5400000"/>
                </a:gradFill>
                <a:prstDash val="solid"/>
                <a:miter/>
              </a:ln>
            </p:spPr>
          </p:sp>
        </p:grpSp>
        <p:sp>
          <p:nvSpPr>
            <p:cNvPr id="31" name="TextBox 31"/>
            <p:cNvSpPr txBox="1"/>
            <p:nvPr/>
          </p:nvSpPr>
          <p:spPr>
            <a:xfrm>
              <a:off x="333916" y="2306322"/>
              <a:ext cx="5219934" cy="16899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20"/>
                </a:lnSpc>
              </a:pPr>
              <a:r>
                <a:rPr lang="en-US" sz="3500" b="1" spc="-59">
                  <a:solidFill>
                    <a:srgbClr val="000000"/>
                  </a:solidFill>
                  <a:latin typeface="Th Sarabun New Bold"/>
                  <a:ea typeface="Th Sarabun New Bold"/>
                  <a:cs typeface="Th Sarabun New Bold"/>
                  <a:sym typeface="Th Sarabun New Bold"/>
                </a:rPr>
                <a:t>ระยะที่ 3</a:t>
              </a:r>
            </a:p>
            <a:p>
              <a:pPr algn="ctr">
                <a:lnSpc>
                  <a:spcPts val="3220"/>
                </a:lnSpc>
              </a:pPr>
              <a:r>
                <a:rPr lang="en-US" sz="3500" b="1" spc="-59">
                  <a:solidFill>
                    <a:srgbClr val="000000"/>
                  </a:solidFill>
                  <a:latin typeface="Th Sarabun New Bold"/>
                  <a:ea typeface="Th Sarabun New Bold"/>
                  <a:cs typeface="Th Sarabun New Bold"/>
                  <a:sym typeface="Th Sarabun New Bold"/>
                </a:rPr>
                <a:t>ประเมินคุณภาพ</a:t>
              </a:r>
            </a:p>
            <a:p>
              <a:pPr algn="ctr">
                <a:lnSpc>
                  <a:spcPts val="3220"/>
                </a:lnSpc>
              </a:pPr>
              <a:r>
                <a:rPr lang="en-US" sz="3500" b="1" spc="-59">
                  <a:solidFill>
                    <a:srgbClr val="000000"/>
                  </a:solidFill>
                  <a:latin typeface="Th Sarabun New Bold"/>
                  <a:ea typeface="Th Sarabun New Bold"/>
                  <a:cs typeface="Th Sarabun New Bold"/>
                  <a:sym typeface="Th Sarabun New Bold"/>
                </a:rPr>
                <a:t>ประสิทธิภาพของระบบ</a:t>
              </a:r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5247293" y="3808319"/>
            <a:ext cx="11453719" cy="4918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6" lvl="1" indent="-431798" algn="l">
              <a:lnSpc>
                <a:spcPts val="5599"/>
              </a:lnSpc>
              <a:spcBef>
                <a:spcPct val="0"/>
              </a:spcBef>
              <a:buAutoNum type="arabicPeriod"/>
            </a:pPr>
            <a:r>
              <a:rPr lang="en-US" sz="3999" u="none" strike="noStrike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ประเมินกรอบแนวคิด สถาปัตยกรรม และองค์ประกอบระบบ โดยผู้เชี่ยวชาญ</a:t>
            </a:r>
          </a:p>
          <a:p>
            <a:pPr marL="863596" lvl="1" indent="-431798" algn="l">
              <a:lnSpc>
                <a:spcPts val="5599"/>
              </a:lnSpc>
              <a:spcBef>
                <a:spcPct val="0"/>
              </a:spcBef>
              <a:buAutoNum type="arabicPeriod"/>
            </a:pPr>
            <a:r>
              <a:rPr lang="en-US" sz="3999" u="none" strike="noStrike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ประเมินประสิทธิภาพด้านวิเคราะห์เอกสารและเชื่อมโยงหลักฐานกับข้อมูลสิทธิ์ </a:t>
            </a:r>
          </a:p>
          <a:p>
            <a:pPr marL="863596" lvl="1" indent="-431798" algn="l">
              <a:lnSpc>
                <a:spcPts val="5599"/>
              </a:lnSpc>
              <a:buFont typeface="Arial"/>
              <a:buChar char="•"/>
            </a:pPr>
            <a:r>
              <a:rPr lang="en-US" sz="3999" u="none" strike="noStrike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ใช้เกณฑ์ความแม่นยำ Precision, Recall, F1-Score</a:t>
            </a:r>
          </a:p>
          <a:p>
            <a:pPr marL="863596" lvl="1" indent="-431798" algn="l">
              <a:lnSpc>
                <a:spcPts val="5599"/>
              </a:lnSpc>
              <a:buFont typeface="Arial"/>
              <a:buChar char="•"/>
            </a:pPr>
            <a:r>
              <a:rPr lang="en-US" sz="3999" u="none" strike="noStrike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เกณฑ์การประเมิน RAG (Faithfulness, Answer Relevance)</a:t>
            </a:r>
          </a:p>
          <a:p>
            <a:pPr marL="863596" lvl="1" indent="-431798" algn="l">
              <a:lnSpc>
                <a:spcPts val="5599"/>
              </a:lnSpc>
              <a:spcBef>
                <a:spcPct val="0"/>
              </a:spcBef>
              <a:buAutoNum type="arabicPeriod"/>
            </a:pPr>
            <a:r>
              <a:rPr lang="en-US" sz="3999" u="none" strike="noStrike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ทดลองใช้กับกลุ่มผู้ใช้หลัก: เจ้าหน้าที่บริการส่วนหน้าและผู้ปฏิบัติงานหลัก</a:t>
            </a:r>
          </a:p>
          <a:p>
            <a:pPr marL="863596" lvl="1" indent="-431798" algn="l">
              <a:lnSpc>
                <a:spcPts val="5599"/>
              </a:lnSpc>
              <a:spcBef>
                <a:spcPct val="0"/>
              </a:spcBef>
              <a:buAutoNum type="arabicPeriod"/>
            </a:pPr>
            <a:r>
              <a:rPr lang="en-US" sz="3999" u="none" strike="noStrike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ประเมินความเหมาะสม ความพึงพอใจ และประสิทธิภาพระบบ</a:t>
            </a:r>
          </a:p>
          <a:p>
            <a:pPr marL="863596" lvl="1" indent="-431798" algn="l">
              <a:lnSpc>
                <a:spcPts val="5599"/>
              </a:lnSpc>
              <a:spcBef>
                <a:spcPct val="0"/>
              </a:spcBef>
              <a:buAutoNum type="arabicPeriod"/>
            </a:pPr>
            <a:r>
              <a:rPr lang="en-US" sz="3999" u="none" strike="noStrike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วิเคราะห์ สรุป อภิปรายผล และเสนอแนวทางพัฒนาต่อยอด</a:t>
            </a:r>
          </a:p>
        </p:txBody>
      </p:sp>
      <p:sp>
        <p:nvSpPr>
          <p:cNvPr id="33" name="Freeform 33"/>
          <p:cNvSpPr/>
          <p:nvPr/>
        </p:nvSpPr>
        <p:spPr>
          <a:xfrm>
            <a:off x="14629952" y="7611118"/>
            <a:ext cx="3362339" cy="2506471"/>
          </a:xfrm>
          <a:custGeom>
            <a:avLst/>
            <a:gdLst/>
            <a:ahLst/>
            <a:cxnLst/>
            <a:rect l="l" t="t" r="r" b="b"/>
            <a:pathLst>
              <a:path w="3362339" h="2506471">
                <a:moveTo>
                  <a:pt x="0" y="0"/>
                </a:moveTo>
                <a:lnTo>
                  <a:pt x="3362339" y="0"/>
                </a:lnTo>
                <a:lnTo>
                  <a:pt x="3362339" y="2506471"/>
                </a:lnTo>
                <a:lnTo>
                  <a:pt x="0" y="25064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2860798" y="4725745"/>
            <a:ext cx="684074" cy="835510"/>
          </a:xfrm>
          <a:custGeom>
            <a:avLst/>
            <a:gdLst/>
            <a:ahLst/>
            <a:cxnLst/>
            <a:rect l="l" t="t" r="r" b="b"/>
            <a:pathLst>
              <a:path w="684074" h="835510">
                <a:moveTo>
                  <a:pt x="0" y="0"/>
                </a:moveTo>
                <a:lnTo>
                  <a:pt x="684074" y="0"/>
                </a:lnTo>
                <a:lnTo>
                  <a:pt x="684074" y="835510"/>
                </a:lnTo>
                <a:lnTo>
                  <a:pt x="0" y="83551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5" name="TextBox 35"/>
          <p:cNvSpPr txBox="1"/>
          <p:nvPr/>
        </p:nvSpPr>
        <p:spPr>
          <a:xfrm>
            <a:off x="2608831" y="2568031"/>
            <a:ext cx="13044077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1" spc="-71">
                <a:solidFill>
                  <a:srgbClr val="000000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การดำเนินการวิจัยแบ่งออกเป็น 3 ระยะ ดังนี้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58048" y="5912672"/>
            <a:ext cx="3655800" cy="3510001"/>
            <a:chOff x="0" y="0"/>
            <a:chExt cx="4874400" cy="46800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74387" cy="4679950"/>
            </a:xfrm>
            <a:custGeom>
              <a:avLst/>
              <a:gdLst/>
              <a:ahLst/>
              <a:cxnLst/>
              <a:rect l="l" t="t" r="r" b="b"/>
              <a:pathLst>
                <a:path w="4874387" h="4679950">
                  <a:moveTo>
                    <a:pt x="0" y="0"/>
                  </a:moveTo>
                  <a:lnTo>
                    <a:pt x="4874387" y="0"/>
                  </a:lnTo>
                  <a:lnTo>
                    <a:pt x="4874387" y="4679950"/>
                  </a:lnTo>
                  <a:lnTo>
                    <a:pt x="0" y="4679950"/>
                  </a:lnTo>
                  <a:close/>
                </a:path>
              </a:pathLst>
            </a:custGeom>
            <a:blipFill>
              <a:blip r:embed="rId2"/>
              <a:stretch>
                <a:fillRect l="-73186" r="-73187" b="-1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7316095" y="2387594"/>
            <a:ext cx="3655800" cy="3510001"/>
            <a:chOff x="0" y="0"/>
            <a:chExt cx="4874400" cy="468000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74387" cy="4679950"/>
            </a:xfrm>
            <a:custGeom>
              <a:avLst/>
              <a:gdLst/>
              <a:ahLst/>
              <a:cxnLst/>
              <a:rect l="l" t="t" r="r" b="b"/>
              <a:pathLst>
                <a:path w="4874387" h="4679950">
                  <a:moveTo>
                    <a:pt x="0" y="0"/>
                  </a:moveTo>
                  <a:lnTo>
                    <a:pt x="4874387" y="0"/>
                  </a:lnTo>
                  <a:lnTo>
                    <a:pt x="4874387" y="4679950"/>
                  </a:lnTo>
                  <a:lnTo>
                    <a:pt x="0" y="4679950"/>
                  </a:lnTo>
                  <a:close/>
                </a:path>
              </a:pathLst>
            </a:custGeom>
            <a:blipFill>
              <a:blip r:embed="rId2"/>
              <a:stretch>
                <a:fillRect l="-73186" r="-73187" b="-1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10974153" y="5933046"/>
            <a:ext cx="3655800" cy="3510001"/>
            <a:chOff x="0" y="0"/>
            <a:chExt cx="4874400" cy="468000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74387" cy="4679950"/>
            </a:xfrm>
            <a:custGeom>
              <a:avLst/>
              <a:gdLst/>
              <a:ahLst/>
              <a:cxnLst/>
              <a:rect l="l" t="t" r="r" b="b"/>
              <a:pathLst>
                <a:path w="4874387" h="4679950">
                  <a:moveTo>
                    <a:pt x="0" y="0"/>
                  </a:moveTo>
                  <a:lnTo>
                    <a:pt x="4874387" y="0"/>
                  </a:lnTo>
                  <a:lnTo>
                    <a:pt x="4874387" y="4679950"/>
                  </a:lnTo>
                  <a:lnTo>
                    <a:pt x="0" y="4679950"/>
                  </a:lnTo>
                  <a:close/>
                </a:path>
              </a:pathLst>
            </a:custGeom>
            <a:blipFill>
              <a:blip r:embed="rId2"/>
              <a:stretch>
                <a:fillRect l="-73186" r="-73187" b="-1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4632200" y="2367220"/>
            <a:ext cx="3655800" cy="3510001"/>
            <a:chOff x="0" y="0"/>
            <a:chExt cx="4874400" cy="468000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74387" cy="4679950"/>
            </a:xfrm>
            <a:custGeom>
              <a:avLst/>
              <a:gdLst/>
              <a:ahLst/>
              <a:cxnLst/>
              <a:rect l="l" t="t" r="r" b="b"/>
              <a:pathLst>
                <a:path w="4874387" h="4679950">
                  <a:moveTo>
                    <a:pt x="0" y="0"/>
                  </a:moveTo>
                  <a:lnTo>
                    <a:pt x="4874387" y="0"/>
                  </a:lnTo>
                  <a:lnTo>
                    <a:pt x="4874387" y="4679950"/>
                  </a:lnTo>
                  <a:lnTo>
                    <a:pt x="0" y="4679950"/>
                  </a:lnTo>
                  <a:close/>
                </a:path>
              </a:pathLst>
            </a:custGeom>
            <a:blipFill>
              <a:blip r:embed="rId2"/>
              <a:stretch>
                <a:fillRect l="-73186" r="-73187" b="-1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-13132" y="-3886"/>
            <a:ext cx="18288000" cy="10287000"/>
            <a:chOff x="0" y="0"/>
            <a:chExt cx="24384000" cy="13716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126140" y="948985"/>
            <a:ext cx="18009460" cy="1281098"/>
            <a:chOff x="0" y="0"/>
            <a:chExt cx="24012614" cy="170813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4012652" cy="1708181"/>
            </a:xfrm>
            <a:custGeom>
              <a:avLst/>
              <a:gdLst/>
              <a:ahLst/>
              <a:cxnLst/>
              <a:rect l="l" t="t" r="r" b="b"/>
              <a:pathLst>
                <a:path w="24012652" h="1708181">
                  <a:moveTo>
                    <a:pt x="0" y="0"/>
                  </a:moveTo>
                  <a:lnTo>
                    <a:pt x="24012652" y="0"/>
                  </a:lnTo>
                  <a:lnTo>
                    <a:pt x="24012652" y="1708181"/>
                  </a:lnTo>
                  <a:lnTo>
                    <a:pt x="0" y="1708181"/>
                  </a:lnTo>
                  <a:close/>
                </a:path>
              </a:pathLst>
            </a:custGeom>
            <a:gradFill rotWithShape="1">
              <a:gsLst>
                <a:gs pos="0">
                  <a:srgbClr val="8EB4E3">
                    <a:alpha val="100000"/>
                  </a:srgbClr>
                </a:gs>
                <a:gs pos="100000">
                  <a:srgbClr val="558ED5">
                    <a:alpha val="100000"/>
                  </a:srgbClr>
                </a:gs>
                <a:gs pos="100000">
                  <a:srgbClr val="FFC5B3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14" name="TextBox 14"/>
            <p:cNvSpPr txBox="1"/>
            <p:nvPr/>
          </p:nvSpPr>
          <p:spPr>
            <a:xfrm>
              <a:off x="0" y="57150"/>
              <a:ext cx="24012614" cy="1650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480"/>
                </a:lnSpc>
              </a:pPr>
              <a:r>
                <a:rPr lang="en-US" sz="6000" b="1">
                  <a:solidFill>
                    <a:srgbClr val="FFFFFF"/>
                  </a:solidFill>
                  <a:latin typeface="Cordia New Bold"/>
                  <a:ea typeface="Cordia New Bold"/>
                  <a:cs typeface="Cordia New Bold"/>
                  <a:sym typeface="Cordia New Bold"/>
                </a:rPr>
                <a:t>6. กรอบแนวคิดการวิจัย</a:t>
              </a:r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28107" y="-3886"/>
            <a:ext cx="497824" cy="912257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1524324" y="13754"/>
            <a:ext cx="649138" cy="918067"/>
            <a:chOff x="0" y="0"/>
            <a:chExt cx="865518" cy="122409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65505" cy="1224026"/>
            </a:xfrm>
            <a:custGeom>
              <a:avLst/>
              <a:gdLst/>
              <a:ahLst/>
              <a:cxnLst/>
              <a:rect l="l" t="t" r="r" b="b"/>
              <a:pathLst>
                <a:path w="865505" h="1224026">
                  <a:moveTo>
                    <a:pt x="0" y="0"/>
                  </a:moveTo>
                  <a:lnTo>
                    <a:pt x="865505" y="0"/>
                  </a:lnTo>
                  <a:lnTo>
                    <a:pt x="865505" y="1224026"/>
                  </a:lnTo>
                  <a:lnTo>
                    <a:pt x="0" y="12240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1" b="-5"/>
              </a:stretch>
            </a:blipFill>
          </p:spPr>
        </p:sp>
      </p:grpSp>
      <p:grpSp>
        <p:nvGrpSpPr>
          <p:cNvPr id="18" name="Group 18"/>
          <p:cNvGrpSpPr/>
          <p:nvPr/>
        </p:nvGrpSpPr>
        <p:grpSpPr>
          <a:xfrm>
            <a:off x="2449725" y="61360"/>
            <a:ext cx="1095146" cy="827761"/>
            <a:chOff x="0" y="0"/>
            <a:chExt cx="1460195" cy="110368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460246" cy="1103630"/>
            </a:xfrm>
            <a:custGeom>
              <a:avLst/>
              <a:gdLst/>
              <a:ahLst/>
              <a:cxnLst/>
              <a:rect l="l" t="t" r="r" b="b"/>
              <a:pathLst>
                <a:path w="1460246" h="1103630">
                  <a:moveTo>
                    <a:pt x="0" y="0"/>
                  </a:moveTo>
                  <a:lnTo>
                    <a:pt x="1460246" y="0"/>
                  </a:lnTo>
                  <a:lnTo>
                    <a:pt x="1460246" y="1103630"/>
                  </a:lnTo>
                  <a:lnTo>
                    <a:pt x="0" y="11036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3" b="-5"/>
              </a:stretch>
            </a:blipFill>
          </p:spPr>
        </p:sp>
      </p:grpSp>
      <p:grpSp>
        <p:nvGrpSpPr>
          <p:cNvPr id="20" name="Group 20"/>
          <p:cNvGrpSpPr/>
          <p:nvPr/>
        </p:nvGrpSpPr>
        <p:grpSpPr>
          <a:xfrm>
            <a:off x="3658048" y="3766391"/>
            <a:ext cx="10752408" cy="2746446"/>
            <a:chOff x="0" y="0"/>
            <a:chExt cx="13041775" cy="333121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3041774" cy="3331210"/>
            </a:xfrm>
            <a:custGeom>
              <a:avLst/>
              <a:gdLst/>
              <a:ahLst/>
              <a:cxnLst/>
              <a:rect l="l" t="t" r="r" b="b"/>
              <a:pathLst>
                <a:path w="13041774" h="3331210">
                  <a:moveTo>
                    <a:pt x="12752247" y="0"/>
                  </a:moveTo>
                  <a:lnTo>
                    <a:pt x="289527" y="0"/>
                  </a:lnTo>
                  <a:cubicBezTo>
                    <a:pt x="130418" y="0"/>
                    <a:pt x="0" y="62230"/>
                    <a:pt x="0" y="138430"/>
                  </a:cubicBezTo>
                  <a:lnTo>
                    <a:pt x="0" y="3192780"/>
                  </a:lnTo>
                  <a:cubicBezTo>
                    <a:pt x="0" y="3268980"/>
                    <a:pt x="130418" y="3331210"/>
                    <a:pt x="289527" y="3331210"/>
                  </a:cubicBezTo>
                  <a:lnTo>
                    <a:pt x="12752247" y="3331210"/>
                  </a:lnTo>
                  <a:cubicBezTo>
                    <a:pt x="12911357" y="3331210"/>
                    <a:pt x="13041774" y="3268980"/>
                    <a:pt x="13041774" y="3192780"/>
                  </a:cubicBezTo>
                  <a:lnTo>
                    <a:pt x="13041774" y="138430"/>
                  </a:lnTo>
                  <a:cubicBezTo>
                    <a:pt x="13041774" y="62230"/>
                    <a:pt x="12911357" y="0"/>
                    <a:pt x="12752247" y="0"/>
                  </a:cubicBezTo>
                  <a:close/>
                </a:path>
              </a:pathLst>
            </a:custGeom>
            <a:blipFill>
              <a:blip r:embed="rId7"/>
              <a:stretch>
                <a:fillRect t="-7400" b="-7400"/>
              </a:stretch>
            </a:blipFill>
          </p:spPr>
        </p:sp>
      </p:grpSp>
      <p:sp>
        <p:nvSpPr>
          <p:cNvPr id="22" name="TextBox 22"/>
          <p:cNvSpPr txBox="1"/>
          <p:nvPr/>
        </p:nvSpPr>
        <p:spPr>
          <a:xfrm>
            <a:off x="628107" y="2432833"/>
            <a:ext cx="17526000" cy="1168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6"/>
              </a:lnSpc>
              <a:spcBef>
                <a:spcPct val="0"/>
              </a:spcBef>
            </a:pPr>
            <a:r>
              <a:rPr lang="en-US" sz="4200" b="1" u="none" strike="noStrike" spc="-105">
                <a:solidFill>
                  <a:srgbClr val="112D4E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กรอบแนวคิดระบบตรวจสอบสิทธิ์และสนับสนุนการบริการหลังการขายอัจฉริยะ</a:t>
            </a:r>
          </a:p>
          <a:p>
            <a:pPr algn="ctr">
              <a:lnSpc>
                <a:spcPts val="4536"/>
              </a:lnSpc>
              <a:spcBef>
                <a:spcPct val="0"/>
              </a:spcBef>
            </a:pPr>
            <a:r>
              <a:rPr lang="en-US" sz="4200" b="1" u="none" strike="noStrike" spc="-105">
                <a:solidFill>
                  <a:srgbClr val="112D4E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ด้วยเทคโนโลยีการประมวลผลหลอมรวมข้อมูลหลายรูปแบบและแบบจำลองภาษาขนาดใหญ่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788590" y="6703337"/>
            <a:ext cx="13893292" cy="3289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l">
              <a:lnSpc>
                <a:spcPts val="4319"/>
              </a:lnSpc>
              <a:spcBef>
                <a:spcPct val="0"/>
              </a:spcBef>
              <a:buFont typeface="Arial"/>
              <a:buChar char="•"/>
            </a:pPr>
            <a:r>
              <a:rPr lang="en-US" sz="3999" b="1" u="none" strike="noStrike" spc="-99">
                <a:solidFill>
                  <a:srgbClr val="112D4E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ตัวแปรต้น:</a:t>
            </a:r>
            <a:r>
              <a:rPr lang="en-US" sz="3999" u="none" strike="noStrike" spc="-99">
                <a:solidFill>
                  <a:srgbClr val="112D4E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 กรอบแนวคิดระบบตรวจสอบสิทธิ์และสนับสนุนการบริการหลังการขายอัจฉริยะ</a:t>
            </a:r>
          </a:p>
          <a:p>
            <a:pPr algn="l">
              <a:lnSpc>
                <a:spcPts val="4319"/>
              </a:lnSpc>
              <a:spcBef>
                <a:spcPct val="0"/>
              </a:spcBef>
            </a:pPr>
            <a:r>
              <a:rPr lang="en-US" sz="3999" u="none" strike="noStrike" spc="-99">
                <a:solidFill>
                  <a:srgbClr val="112D4E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ด้วยเทคโนโลยีการประมวลผลหลอมรวมข้อมูลหลายรูปแบบและแบบจำลองภาษาขนาดใหญ่</a:t>
            </a:r>
          </a:p>
          <a:p>
            <a:pPr marL="863599" lvl="1" indent="-431800" algn="l">
              <a:lnSpc>
                <a:spcPts val="4319"/>
              </a:lnSpc>
              <a:spcBef>
                <a:spcPct val="0"/>
              </a:spcBef>
              <a:buFont typeface="Arial"/>
              <a:buChar char="•"/>
            </a:pPr>
            <a:r>
              <a:rPr lang="en-US" sz="3999" b="1" u="none" strike="noStrike" spc="-99">
                <a:solidFill>
                  <a:srgbClr val="112D4E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ตัวแปรตาม (3 ด้าน):</a:t>
            </a:r>
          </a:p>
          <a:p>
            <a:pPr algn="l">
              <a:lnSpc>
                <a:spcPts val="4319"/>
              </a:lnSpc>
              <a:spcBef>
                <a:spcPct val="0"/>
              </a:spcBef>
            </a:pPr>
            <a:r>
              <a:rPr lang="en-US" sz="3999" u="none" strike="noStrike" spc="-99">
                <a:solidFill>
                  <a:srgbClr val="112D4E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1. ความเหมาะสมในการใช้งาน - บูรณาการเข้ากับกระบวนการคัดกรองหน้างานได้ไหม</a:t>
            </a:r>
          </a:p>
          <a:p>
            <a:pPr algn="l">
              <a:lnSpc>
                <a:spcPts val="4319"/>
              </a:lnSpc>
              <a:spcBef>
                <a:spcPct val="0"/>
              </a:spcBef>
            </a:pPr>
            <a:r>
              <a:rPr lang="en-US" sz="3999" u="none" strike="noStrike" spc="-99">
                <a:solidFill>
                  <a:srgbClr val="112D4E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2. ความพึงพอใจของผู้ใช้ - การยอมรับเทคโนโลยี ความสะดวก และความชัดเจน</a:t>
            </a:r>
          </a:p>
          <a:p>
            <a:pPr algn="l">
              <a:lnSpc>
                <a:spcPts val="4319"/>
              </a:lnSpc>
              <a:spcBef>
                <a:spcPct val="0"/>
              </a:spcBef>
            </a:pPr>
            <a:r>
              <a:rPr lang="en-US" sz="3999" u="none" strike="noStrike" spc="-99">
                <a:solidFill>
                  <a:srgbClr val="112D4E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3. ประสิทธิภาพของระบบ - ช่วยประมวลผลข้อมูล วิเคราะห์ ลดเวลา ลดต้นทุนแฝง ลดการลงพื้นที่โดยไม่จำเป็น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367220"/>
            <a:ext cx="3655800" cy="3510001"/>
            <a:chOff x="0" y="0"/>
            <a:chExt cx="4874400" cy="46800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74387" cy="4679950"/>
            </a:xfrm>
            <a:custGeom>
              <a:avLst/>
              <a:gdLst/>
              <a:ahLst/>
              <a:cxnLst/>
              <a:rect l="l" t="t" r="r" b="b"/>
              <a:pathLst>
                <a:path w="4874387" h="4679950">
                  <a:moveTo>
                    <a:pt x="0" y="0"/>
                  </a:moveTo>
                  <a:lnTo>
                    <a:pt x="4874387" y="0"/>
                  </a:lnTo>
                  <a:lnTo>
                    <a:pt x="4874387" y="4679950"/>
                  </a:lnTo>
                  <a:lnTo>
                    <a:pt x="0" y="4679950"/>
                  </a:lnTo>
                  <a:close/>
                </a:path>
              </a:pathLst>
            </a:custGeom>
            <a:blipFill>
              <a:blip r:embed="rId2"/>
              <a:stretch>
                <a:fillRect l="-73186" r="-73187" b="-1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3658048" y="5912672"/>
            <a:ext cx="3655800" cy="3510001"/>
            <a:chOff x="0" y="0"/>
            <a:chExt cx="4874400" cy="468000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74387" cy="4679950"/>
            </a:xfrm>
            <a:custGeom>
              <a:avLst/>
              <a:gdLst/>
              <a:ahLst/>
              <a:cxnLst/>
              <a:rect l="l" t="t" r="r" b="b"/>
              <a:pathLst>
                <a:path w="4874387" h="4679950">
                  <a:moveTo>
                    <a:pt x="0" y="0"/>
                  </a:moveTo>
                  <a:lnTo>
                    <a:pt x="4874387" y="0"/>
                  </a:lnTo>
                  <a:lnTo>
                    <a:pt x="4874387" y="4679950"/>
                  </a:lnTo>
                  <a:lnTo>
                    <a:pt x="0" y="4679950"/>
                  </a:lnTo>
                  <a:close/>
                </a:path>
              </a:pathLst>
            </a:custGeom>
            <a:blipFill>
              <a:blip r:embed="rId2"/>
              <a:stretch>
                <a:fillRect l="-73186" r="-73187" b="-1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7316095" y="2387594"/>
            <a:ext cx="3655800" cy="3510001"/>
            <a:chOff x="0" y="0"/>
            <a:chExt cx="4874400" cy="468000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74387" cy="4679950"/>
            </a:xfrm>
            <a:custGeom>
              <a:avLst/>
              <a:gdLst/>
              <a:ahLst/>
              <a:cxnLst/>
              <a:rect l="l" t="t" r="r" b="b"/>
              <a:pathLst>
                <a:path w="4874387" h="4679950">
                  <a:moveTo>
                    <a:pt x="0" y="0"/>
                  </a:moveTo>
                  <a:lnTo>
                    <a:pt x="4874387" y="0"/>
                  </a:lnTo>
                  <a:lnTo>
                    <a:pt x="4874387" y="4679950"/>
                  </a:lnTo>
                  <a:lnTo>
                    <a:pt x="0" y="4679950"/>
                  </a:lnTo>
                  <a:close/>
                </a:path>
              </a:pathLst>
            </a:custGeom>
            <a:blipFill>
              <a:blip r:embed="rId2"/>
              <a:stretch>
                <a:fillRect l="-73186" r="-73187" b="-1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0974153" y="5933046"/>
            <a:ext cx="3655800" cy="3510001"/>
            <a:chOff x="0" y="0"/>
            <a:chExt cx="4874400" cy="468000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74387" cy="4679950"/>
            </a:xfrm>
            <a:custGeom>
              <a:avLst/>
              <a:gdLst/>
              <a:ahLst/>
              <a:cxnLst/>
              <a:rect l="l" t="t" r="r" b="b"/>
              <a:pathLst>
                <a:path w="4874387" h="4679950">
                  <a:moveTo>
                    <a:pt x="0" y="0"/>
                  </a:moveTo>
                  <a:lnTo>
                    <a:pt x="4874387" y="0"/>
                  </a:lnTo>
                  <a:lnTo>
                    <a:pt x="4874387" y="4679950"/>
                  </a:lnTo>
                  <a:lnTo>
                    <a:pt x="0" y="4679950"/>
                  </a:lnTo>
                  <a:close/>
                </a:path>
              </a:pathLst>
            </a:custGeom>
            <a:blipFill>
              <a:blip r:embed="rId2"/>
              <a:stretch>
                <a:fillRect l="-73186" r="-73187" b="-1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14632200" y="2367220"/>
            <a:ext cx="3655800" cy="3510001"/>
            <a:chOff x="0" y="0"/>
            <a:chExt cx="4874400" cy="468000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874387" cy="4679950"/>
            </a:xfrm>
            <a:custGeom>
              <a:avLst/>
              <a:gdLst/>
              <a:ahLst/>
              <a:cxnLst/>
              <a:rect l="l" t="t" r="r" b="b"/>
              <a:pathLst>
                <a:path w="4874387" h="4679950">
                  <a:moveTo>
                    <a:pt x="0" y="0"/>
                  </a:moveTo>
                  <a:lnTo>
                    <a:pt x="4874387" y="0"/>
                  </a:lnTo>
                  <a:lnTo>
                    <a:pt x="4874387" y="4679950"/>
                  </a:lnTo>
                  <a:lnTo>
                    <a:pt x="0" y="4679950"/>
                  </a:lnTo>
                  <a:close/>
                </a:path>
              </a:pathLst>
            </a:custGeom>
            <a:blipFill>
              <a:blip r:embed="rId2"/>
              <a:stretch>
                <a:fillRect l="-73186" r="-73187" b="-1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0" y="10992"/>
            <a:ext cx="18288000" cy="10287000"/>
            <a:chOff x="0" y="0"/>
            <a:chExt cx="24384000" cy="13716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126140" y="948985"/>
            <a:ext cx="18009460" cy="1281098"/>
            <a:chOff x="0" y="0"/>
            <a:chExt cx="24012614" cy="170813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012652" cy="1708181"/>
            </a:xfrm>
            <a:custGeom>
              <a:avLst/>
              <a:gdLst/>
              <a:ahLst/>
              <a:cxnLst/>
              <a:rect l="l" t="t" r="r" b="b"/>
              <a:pathLst>
                <a:path w="24012652" h="1708181">
                  <a:moveTo>
                    <a:pt x="0" y="0"/>
                  </a:moveTo>
                  <a:lnTo>
                    <a:pt x="24012652" y="0"/>
                  </a:lnTo>
                  <a:lnTo>
                    <a:pt x="24012652" y="1708181"/>
                  </a:lnTo>
                  <a:lnTo>
                    <a:pt x="0" y="1708181"/>
                  </a:lnTo>
                  <a:close/>
                </a:path>
              </a:pathLst>
            </a:custGeom>
            <a:gradFill rotWithShape="1">
              <a:gsLst>
                <a:gs pos="0">
                  <a:srgbClr val="8EB4E3">
                    <a:alpha val="100000"/>
                  </a:srgbClr>
                </a:gs>
                <a:gs pos="100000">
                  <a:srgbClr val="558ED5">
                    <a:alpha val="100000"/>
                  </a:srgbClr>
                </a:gs>
                <a:gs pos="100000">
                  <a:srgbClr val="FFC5B3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16" name="TextBox 16"/>
            <p:cNvSpPr txBox="1"/>
            <p:nvPr/>
          </p:nvSpPr>
          <p:spPr>
            <a:xfrm>
              <a:off x="0" y="57150"/>
              <a:ext cx="24012614" cy="1650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480"/>
                </a:lnSpc>
              </a:pPr>
              <a:r>
                <a:rPr lang="en-US" sz="6000" b="1">
                  <a:solidFill>
                    <a:srgbClr val="FFFFFF"/>
                  </a:solidFill>
                  <a:latin typeface="Cordia New Bold"/>
                  <a:ea typeface="Cordia New Bold"/>
                  <a:cs typeface="Cordia New Bold"/>
                  <a:sym typeface="Cordia New Bold"/>
                </a:rPr>
                <a:t>7. สรุปกรอบแนวคิดการวิจัย</a:t>
              </a:r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28107" y="-3886"/>
            <a:ext cx="497824" cy="912257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1524324" y="13754"/>
            <a:ext cx="649138" cy="918067"/>
            <a:chOff x="0" y="0"/>
            <a:chExt cx="865518" cy="122409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65505" cy="1224026"/>
            </a:xfrm>
            <a:custGeom>
              <a:avLst/>
              <a:gdLst/>
              <a:ahLst/>
              <a:cxnLst/>
              <a:rect l="l" t="t" r="r" b="b"/>
              <a:pathLst>
                <a:path w="865505" h="1224026">
                  <a:moveTo>
                    <a:pt x="0" y="0"/>
                  </a:moveTo>
                  <a:lnTo>
                    <a:pt x="865505" y="0"/>
                  </a:lnTo>
                  <a:lnTo>
                    <a:pt x="865505" y="1224026"/>
                  </a:lnTo>
                  <a:lnTo>
                    <a:pt x="0" y="12240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1" b="-5"/>
              </a:stretch>
            </a:blipFill>
          </p:spPr>
        </p:sp>
      </p:grpSp>
      <p:grpSp>
        <p:nvGrpSpPr>
          <p:cNvPr id="20" name="Group 20"/>
          <p:cNvGrpSpPr/>
          <p:nvPr/>
        </p:nvGrpSpPr>
        <p:grpSpPr>
          <a:xfrm>
            <a:off x="2449725" y="61360"/>
            <a:ext cx="1095146" cy="827761"/>
            <a:chOff x="0" y="0"/>
            <a:chExt cx="1460195" cy="110368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460246" cy="1103630"/>
            </a:xfrm>
            <a:custGeom>
              <a:avLst/>
              <a:gdLst/>
              <a:ahLst/>
              <a:cxnLst/>
              <a:rect l="l" t="t" r="r" b="b"/>
              <a:pathLst>
                <a:path w="1460246" h="1103630">
                  <a:moveTo>
                    <a:pt x="0" y="0"/>
                  </a:moveTo>
                  <a:lnTo>
                    <a:pt x="1460246" y="0"/>
                  </a:lnTo>
                  <a:lnTo>
                    <a:pt x="1460246" y="1103630"/>
                  </a:lnTo>
                  <a:lnTo>
                    <a:pt x="0" y="11036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3" b="-5"/>
              </a:stretch>
            </a:blipFill>
          </p:spPr>
        </p:sp>
      </p:grpSp>
      <p:sp>
        <p:nvSpPr>
          <p:cNvPr id="22" name="TextBox 22"/>
          <p:cNvSpPr txBox="1"/>
          <p:nvPr/>
        </p:nvSpPr>
        <p:spPr>
          <a:xfrm>
            <a:off x="1559985" y="2777452"/>
            <a:ext cx="15168030" cy="6665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 spc="-71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พัฒนากรอบแนวคิดระบบตรวจสอบสิทธิ์และสนับสนุนการบริการหลังการขายอัจฉริยะด้วยเทคโนโลยีการประมวลผลหลอมรวมข้อมูลหลายรูปแบบและแบบจำลองภาษาขนาดใหญ่ </a:t>
            </a:r>
          </a:p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 spc="-71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โดยเทคโนโลยีการประมวลผลหลอมรวมข้อมูลหลายรูปแบบ (Multimodal Data Fusion)                         ร่วมกับเทคนิคการสร้างคำตอบโดยเสริมด้วยการค้นคืนข้อมูล(Retrieval-Augmented Generation: RAG) และแบบจำลองภาษาขนาดใหญ่ (Large Language Model: LLMs) </a:t>
            </a:r>
          </a:p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 spc="-71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มาใช้เป็นฝ่ายบริการช่วยเหลืออัจฉริยะขั้นแรก เพื่อทำหน้าที่คัดกรอง ยืนยันสิทธิ์ของครุภัณฑ์คอมพิวเตอร์</a:t>
            </a:r>
          </a:p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 spc="-71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แบบเชื่อมโยงข้อมูล 3 ส่วน คือ ภาพถ่ายหรือบาร์โค้ด ข้อมูลสัญญาจัดซื้อจัดจ้าง และประวัติการสนทนาในแพลตฟอร์มต่าง ๆ เพื่อยกระดับประสิทธิภาพการบริการและลดต้นทุนองค์กรได้อย่างยั่งยืน</a:t>
            </a:r>
          </a:p>
          <a:p>
            <a:pPr algn="ctr">
              <a:lnSpc>
                <a:spcPts val="5880"/>
              </a:lnSpc>
            </a:pPr>
            <a:endParaRPr lang="en-US" sz="4200" spc="-71">
              <a:solidFill>
                <a:srgbClr val="000000"/>
              </a:solidFill>
              <a:latin typeface="Th Sarabun New"/>
              <a:ea typeface="Th Sarabun New"/>
              <a:cs typeface="Th Sarabun New"/>
              <a:sym typeface="Th Sarabun New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367220"/>
            <a:ext cx="3655800" cy="3510001"/>
            <a:chOff x="0" y="0"/>
            <a:chExt cx="4874400" cy="46800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74387" cy="4679950"/>
            </a:xfrm>
            <a:custGeom>
              <a:avLst/>
              <a:gdLst/>
              <a:ahLst/>
              <a:cxnLst/>
              <a:rect l="l" t="t" r="r" b="b"/>
              <a:pathLst>
                <a:path w="4874387" h="4679950">
                  <a:moveTo>
                    <a:pt x="0" y="0"/>
                  </a:moveTo>
                  <a:lnTo>
                    <a:pt x="4874387" y="0"/>
                  </a:lnTo>
                  <a:lnTo>
                    <a:pt x="4874387" y="4679950"/>
                  </a:lnTo>
                  <a:lnTo>
                    <a:pt x="0" y="4679950"/>
                  </a:lnTo>
                  <a:close/>
                </a:path>
              </a:pathLst>
            </a:custGeom>
            <a:blipFill>
              <a:blip r:embed="rId2"/>
              <a:stretch>
                <a:fillRect l="-73186" r="-73187" b="-1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3658048" y="5912672"/>
            <a:ext cx="3655800" cy="3510001"/>
            <a:chOff x="0" y="0"/>
            <a:chExt cx="4874400" cy="468000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74387" cy="4679950"/>
            </a:xfrm>
            <a:custGeom>
              <a:avLst/>
              <a:gdLst/>
              <a:ahLst/>
              <a:cxnLst/>
              <a:rect l="l" t="t" r="r" b="b"/>
              <a:pathLst>
                <a:path w="4874387" h="4679950">
                  <a:moveTo>
                    <a:pt x="0" y="0"/>
                  </a:moveTo>
                  <a:lnTo>
                    <a:pt x="4874387" y="0"/>
                  </a:lnTo>
                  <a:lnTo>
                    <a:pt x="4874387" y="4679950"/>
                  </a:lnTo>
                  <a:lnTo>
                    <a:pt x="0" y="4679950"/>
                  </a:lnTo>
                  <a:close/>
                </a:path>
              </a:pathLst>
            </a:custGeom>
            <a:blipFill>
              <a:blip r:embed="rId2"/>
              <a:stretch>
                <a:fillRect l="-73186" r="-73187" b="-1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7316095" y="2387594"/>
            <a:ext cx="3655800" cy="3510001"/>
            <a:chOff x="0" y="0"/>
            <a:chExt cx="4874400" cy="468000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74387" cy="4679950"/>
            </a:xfrm>
            <a:custGeom>
              <a:avLst/>
              <a:gdLst/>
              <a:ahLst/>
              <a:cxnLst/>
              <a:rect l="l" t="t" r="r" b="b"/>
              <a:pathLst>
                <a:path w="4874387" h="4679950">
                  <a:moveTo>
                    <a:pt x="0" y="0"/>
                  </a:moveTo>
                  <a:lnTo>
                    <a:pt x="4874387" y="0"/>
                  </a:lnTo>
                  <a:lnTo>
                    <a:pt x="4874387" y="4679950"/>
                  </a:lnTo>
                  <a:lnTo>
                    <a:pt x="0" y="4679950"/>
                  </a:lnTo>
                  <a:close/>
                </a:path>
              </a:pathLst>
            </a:custGeom>
            <a:blipFill>
              <a:blip r:embed="rId2"/>
              <a:stretch>
                <a:fillRect l="-73186" r="-73187" b="-1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0974153" y="5933046"/>
            <a:ext cx="3655800" cy="3510001"/>
            <a:chOff x="0" y="0"/>
            <a:chExt cx="4874400" cy="468000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74387" cy="4679950"/>
            </a:xfrm>
            <a:custGeom>
              <a:avLst/>
              <a:gdLst/>
              <a:ahLst/>
              <a:cxnLst/>
              <a:rect l="l" t="t" r="r" b="b"/>
              <a:pathLst>
                <a:path w="4874387" h="4679950">
                  <a:moveTo>
                    <a:pt x="0" y="0"/>
                  </a:moveTo>
                  <a:lnTo>
                    <a:pt x="4874387" y="0"/>
                  </a:lnTo>
                  <a:lnTo>
                    <a:pt x="4874387" y="4679950"/>
                  </a:lnTo>
                  <a:lnTo>
                    <a:pt x="0" y="4679950"/>
                  </a:lnTo>
                  <a:close/>
                </a:path>
              </a:pathLst>
            </a:custGeom>
            <a:blipFill>
              <a:blip r:embed="rId2"/>
              <a:stretch>
                <a:fillRect l="-73186" r="-73187" b="-1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14632200" y="2367220"/>
            <a:ext cx="3655800" cy="3510001"/>
            <a:chOff x="0" y="0"/>
            <a:chExt cx="4874400" cy="468000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874387" cy="4679950"/>
            </a:xfrm>
            <a:custGeom>
              <a:avLst/>
              <a:gdLst/>
              <a:ahLst/>
              <a:cxnLst/>
              <a:rect l="l" t="t" r="r" b="b"/>
              <a:pathLst>
                <a:path w="4874387" h="4679950">
                  <a:moveTo>
                    <a:pt x="0" y="0"/>
                  </a:moveTo>
                  <a:lnTo>
                    <a:pt x="4874387" y="0"/>
                  </a:lnTo>
                  <a:lnTo>
                    <a:pt x="4874387" y="4679950"/>
                  </a:lnTo>
                  <a:lnTo>
                    <a:pt x="0" y="4679950"/>
                  </a:lnTo>
                  <a:close/>
                </a:path>
              </a:pathLst>
            </a:custGeom>
            <a:blipFill>
              <a:blip r:embed="rId2"/>
              <a:stretch>
                <a:fillRect l="-73186" r="-73187" b="-1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0" y="10992"/>
            <a:ext cx="18288000" cy="10287000"/>
            <a:chOff x="0" y="0"/>
            <a:chExt cx="24384000" cy="13716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126140" y="948985"/>
            <a:ext cx="18009460" cy="1281098"/>
            <a:chOff x="0" y="0"/>
            <a:chExt cx="24012614" cy="170813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012652" cy="1708181"/>
            </a:xfrm>
            <a:custGeom>
              <a:avLst/>
              <a:gdLst/>
              <a:ahLst/>
              <a:cxnLst/>
              <a:rect l="l" t="t" r="r" b="b"/>
              <a:pathLst>
                <a:path w="24012652" h="1708181">
                  <a:moveTo>
                    <a:pt x="0" y="0"/>
                  </a:moveTo>
                  <a:lnTo>
                    <a:pt x="24012652" y="0"/>
                  </a:lnTo>
                  <a:lnTo>
                    <a:pt x="24012652" y="1708181"/>
                  </a:lnTo>
                  <a:lnTo>
                    <a:pt x="0" y="1708181"/>
                  </a:lnTo>
                  <a:close/>
                </a:path>
              </a:pathLst>
            </a:custGeom>
            <a:gradFill rotWithShape="1">
              <a:gsLst>
                <a:gs pos="0">
                  <a:srgbClr val="8EB4E3">
                    <a:alpha val="100000"/>
                  </a:srgbClr>
                </a:gs>
                <a:gs pos="100000">
                  <a:srgbClr val="558ED5">
                    <a:alpha val="100000"/>
                  </a:srgbClr>
                </a:gs>
                <a:gs pos="100000">
                  <a:srgbClr val="FFC5B3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16" name="TextBox 16"/>
            <p:cNvSpPr txBox="1"/>
            <p:nvPr/>
          </p:nvSpPr>
          <p:spPr>
            <a:xfrm>
              <a:off x="0" y="57150"/>
              <a:ext cx="24012614" cy="1650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480"/>
                </a:lnSpc>
              </a:pPr>
              <a:r>
                <a:rPr lang="en-US" sz="6000" b="1">
                  <a:solidFill>
                    <a:srgbClr val="FFFFFF"/>
                  </a:solidFill>
                  <a:latin typeface="Cordia New Bold"/>
                  <a:ea typeface="Cordia New Bold"/>
                  <a:cs typeface="Cordia New Bold"/>
                  <a:sym typeface="Cordia New Bold"/>
                </a:rPr>
                <a:t>8. ประโยชน์ที่คาดว่าจะได้รับ </a:t>
              </a:r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28107" y="-3886"/>
            <a:ext cx="497824" cy="912257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1524324" y="13754"/>
            <a:ext cx="649138" cy="918067"/>
            <a:chOff x="0" y="0"/>
            <a:chExt cx="865518" cy="122409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65505" cy="1224026"/>
            </a:xfrm>
            <a:custGeom>
              <a:avLst/>
              <a:gdLst/>
              <a:ahLst/>
              <a:cxnLst/>
              <a:rect l="l" t="t" r="r" b="b"/>
              <a:pathLst>
                <a:path w="865505" h="1224026">
                  <a:moveTo>
                    <a:pt x="0" y="0"/>
                  </a:moveTo>
                  <a:lnTo>
                    <a:pt x="865505" y="0"/>
                  </a:lnTo>
                  <a:lnTo>
                    <a:pt x="865505" y="1224026"/>
                  </a:lnTo>
                  <a:lnTo>
                    <a:pt x="0" y="12240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1" b="-5"/>
              </a:stretch>
            </a:blipFill>
          </p:spPr>
        </p:sp>
      </p:grpSp>
      <p:grpSp>
        <p:nvGrpSpPr>
          <p:cNvPr id="20" name="Group 20"/>
          <p:cNvGrpSpPr/>
          <p:nvPr/>
        </p:nvGrpSpPr>
        <p:grpSpPr>
          <a:xfrm>
            <a:off x="2449725" y="61360"/>
            <a:ext cx="1095146" cy="827761"/>
            <a:chOff x="0" y="0"/>
            <a:chExt cx="1460195" cy="110368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460246" cy="1103630"/>
            </a:xfrm>
            <a:custGeom>
              <a:avLst/>
              <a:gdLst/>
              <a:ahLst/>
              <a:cxnLst/>
              <a:rect l="l" t="t" r="r" b="b"/>
              <a:pathLst>
                <a:path w="1460246" h="1103630">
                  <a:moveTo>
                    <a:pt x="0" y="0"/>
                  </a:moveTo>
                  <a:lnTo>
                    <a:pt x="1460246" y="0"/>
                  </a:lnTo>
                  <a:lnTo>
                    <a:pt x="1460246" y="1103630"/>
                  </a:lnTo>
                  <a:lnTo>
                    <a:pt x="0" y="11036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3" b="-5"/>
              </a:stretch>
            </a:blipFill>
          </p:spPr>
        </p:sp>
      </p:grpSp>
      <p:grpSp>
        <p:nvGrpSpPr>
          <p:cNvPr id="22" name="Group 22"/>
          <p:cNvGrpSpPr/>
          <p:nvPr/>
        </p:nvGrpSpPr>
        <p:grpSpPr>
          <a:xfrm>
            <a:off x="1125931" y="2765278"/>
            <a:ext cx="16133369" cy="1377316"/>
            <a:chOff x="0" y="0"/>
            <a:chExt cx="21511158" cy="1836421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21511158" cy="1836421"/>
              <a:chOff x="0" y="0"/>
              <a:chExt cx="14428956" cy="1231809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581" y="0"/>
                <a:ext cx="14427794" cy="1231809"/>
              </a:xfrm>
              <a:custGeom>
                <a:avLst/>
                <a:gdLst/>
                <a:ahLst/>
                <a:cxnLst/>
                <a:rect l="l" t="t" r="r" b="b"/>
                <a:pathLst>
                  <a:path w="14427794" h="1231809">
                    <a:moveTo>
                      <a:pt x="14221337" y="0"/>
                    </a:moveTo>
                    <a:lnTo>
                      <a:pt x="3258" y="0"/>
                    </a:lnTo>
                    <a:cubicBezTo>
                      <a:pt x="2301" y="0"/>
                      <a:pt x="1393" y="420"/>
                      <a:pt x="774" y="1150"/>
                    </a:cubicBezTo>
                    <a:cubicBezTo>
                      <a:pt x="155" y="1879"/>
                      <a:pt x="-112" y="2844"/>
                      <a:pt x="44" y="3788"/>
                    </a:cubicBezTo>
                    <a:lnTo>
                      <a:pt x="201994" y="1228022"/>
                    </a:lnTo>
                    <a:cubicBezTo>
                      <a:pt x="202355" y="1230206"/>
                      <a:pt x="204244" y="1231809"/>
                      <a:pt x="206458" y="1231809"/>
                    </a:cubicBezTo>
                    <a:lnTo>
                      <a:pt x="14424537" y="1231809"/>
                    </a:lnTo>
                    <a:cubicBezTo>
                      <a:pt x="14425493" y="1231809"/>
                      <a:pt x="14426402" y="1231389"/>
                      <a:pt x="14427021" y="1230659"/>
                    </a:cubicBezTo>
                    <a:cubicBezTo>
                      <a:pt x="14427639" y="1229930"/>
                      <a:pt x="14427906" y="1228965"/>
                      <a:pt x="14427751" y="1228022"/>
                    </a:cubicBezTo>
                    <a:lnTo>
                      <a:pt x="14225800" y="3788"/>
                    </a:lnTo>
                    <a:cubicBezTo>
                      <a:pt x="14225441" y="1603"/>
                      <a:pt x="14223551" y="0"/>
                      <a:pt x="14221337" y="0"/>
                    </a:cubicBezTo>
                    <a:close/>
                  </a:path>
                </a:pathLst>
              </a:custGeom>
              <a:solidFill>
                <a:srgbClr val="F4D8FB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101600" y="-85725"/>
                <a:ext cx="14225756" cy="131753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5880"/>
                  </a:lnSpc>
                </a:pPr>
                <a:endParaRPr/>
              </a:p>
            </p:txBody>
          </p:sp>
        </p:grpSp>
        <p:sp>
          <p:nvSpPr>
            <p:cNvPr id="26" name="TextBox 26"/>
            <p:cNvSpPr txBox="1"/>
            <p:nvPr/>
          </p:nvSpPr>
          <p:spPr>
            <a:xfrm>
              <a:off x="1285538" y="151639"/>
              <a:ext cx="19444970" cy="15712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536"/>
                </a:lnSpc>
              </a:pPr>
              <a:r>
                <a:rPr lang="en-US" sz="4200" b="1" spc="-105" dirty="0">
                  <a:solidFill>
                    <a:srgbClr val="112D4E"/>
                  </a:solidFill>
                  <a:latin typeface="Th Sarabun New Bold"/>
                  <a:ea typeface="Th Sarabun New Bold"/>
                  <a:cs typeface="Th Sarabun New Bold"/>
                  <a:sym typeface="Th Sarabun New Bold"/>
                </a:rPr>
                <a:t>1. ได้องค์ความรู้ด้านการพัฒนาระบบตรวจสอบสิทธิ์และสนับสนุนการบริการหลังการขายอัจฉริยะด้วยเทคโนโลยีการประมวลผลหลอมรวมข้อมูลหลายรูปแบบและแบบจำลองภาษาขนาดใหญ่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125931" y="4449631"/>
            <a:ext cx="16133369" cy="1377316"/>
            <a:chOff x="0" y="0"/>
            <a:chExt cx="21511158" cy="1836421"/>
          </a:xfrm>
        </p:grpSpPr>
        <p:grpSp>
          <p:nvGrpSpPr>
            <p:cNvPr id="28" name="Group 28"/>
            <p:cNvGrpSpPr/>
            <p:nvPr/>
          </p:nvGrpSpPr>
          <p:grpSpPr>
            <a:xfrm>
              <a:off x="0" y="0"/>
              <a:ext cx="21511158" cy="1836421"/>
              <a:chOff x="0" y="0"/>
              <a:chExt cx="14428956" cy="1231809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581" y="0"/>
                <a:ext cx="14427794" cy="1231809"/>
              </a:xfrm>
              <a:custGeom>
                <a:avLst/>
                <a:gdLst/>
                <a:ahLst/>
                <a:cxnLst/>
                <a:rect l="l" t="t" r="r" b="b"/>
                <a:pathLst>
                  <a:path w="14427794" h="1231809">
                    <a:moveTo>
                      <a:pt x="14221337" y="0"/>
                    </a:moveTo>
                    <a:lnTo>
                      <a:pt x="3258" y="0"/>
                    </a:lnTo>
                    <a:cubicBezTo>
                      <a:pt x="2301" y="0"/>
                      <a:pt x="1393" y="420"/>
                      <a:pt x="774" y="1150"/>
                    </a:cubicBezTo>
                    <a:cubicBezTo>
                      <a:pt x="155" y="1879"/>
                      <a:pt x="-112" y="2844"/>
                      <a:pt x="44" y="3788"/>
                    </a:cubicBezTo>
                    <a:lnTo>
                      <a:pt x="201994" y="1228022"/>
                    </a:lnTo>
                    <a:cubicBezTo>
                      <a:pt x="202355" y="1230206"/>
                      <a:pt x="204244" y="1231809"/>
                      <a:pt x="206458" y="1231809"/>
                    </a:cubicBezTo>
                    <a:lnTo>
                      <a:pt x="14424537" y="1231809"/>
                    </a:lnTo>
                    <a:cubicBezTo>
                      <a:pt x="14425493" y="1231809"/>
                      <a:pt x="14426402" y="1231389"/>
                      <a:pt x="14427021" y="1230659"/>
                    </a:cubicBezTo>
                    <a:cubicBezTo>
                      <a:pt x="14427639" y="1229930"/>
                      <a:pt x="14427906" y="1228965"/>
                      <a:pt x="14427751" y="1228022"/>
                    </a:cubicBezTo>
                    <a:lnTo>
                      <a:pt x="14225800" y="3788"/>
                    </a:lnTo>
                    <a:cubicBezTo>
                      <a:pt x="14225441" y="1603"/>
                      <a:pt x="14223551" y="0"/>
                      <a:pt x="14221337" y="0"/>
                    </a:cubicBezTo>
                    <a:close/>
                  </a:path>
                </a:pathLst>
              </a:custGeom>
              <a:solidFill>
                <a:srgbClr val="F4D8FB"/>
              </a:solidFill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101600" y="-85725"/>
                <a:ext cx="14225756" cy="131753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5880"/>
                  </a:lnSpc>
                </a:pPr>
                <a:endParaRPr/>
              </a:p>
            </p:txBody>
          </p:sp>
        </p:grpSp>
        <p:sp>
          <p:nvSpPr>
            <p:cNvPr id="31" name="TextBox 31"/>
            <p:cNvSpPr txBox="1"/>
            <p:nvPr/>
          </p:nvSpPr>
          <p:spPr>
            <a:xfrm>
              <a:off x="1285538" y="151639"/>
              <a:ext cx="18640125" cy="15712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536"/>
                </a:lnSpc>
              </a:pPr>
              <a:r>
                <a:rPr lang="en-US" sz="4200" b="1" spc="-105">
                  <a:solidFill>
                    <a:srgbClr val="112D4E"/>
                  </a:solidFill>
                  <a:latin typeface="Th Sarabun New Bold"/>
                  <a:ea typeface="Th Sarabun New Bold"/>
                  <a:cs typeface="Th Sarabun New Bold"/>
                  <a:sym typeface="Th Sarabun New Bold"/>
                </a:rPr>
                <a:t>2. ได้กรอบแนวคิดและแนวทางการออกแบบระบบตรวจสอบสิทธิ์และสนับสนุนการบริการหลังการขายอัจฉริยะด้วยเทคโนโลยีการประมวลผลหลอมรวมข้อมูลหลายรูปแบบและแบบจำลองภาษาขนาดใหญ่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125931" y="6093975"/>
            <a:ext cx="16133369" cy="1377316"/>
            <a:chOff x="0" y="0"/>
            <a:chExt cx="21511158" cy="1836421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1511158" cy="1836421"/>
              <a:chOff x="0" y="0"/>
              <a:chExt cx="14428956" cy="1231809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581" y="0"/>
                <a:ext cx="14427794" cy="1231809"/>
              </a:xfrm>
              <a:custGeom>
                <a:avLst/>
                <a:gdLst/>
                <a:ahLst/>
                <a:cxnLst/>
                <a:rect l="l" t="t" r="r" b="b"/>
                <a:pathLst>
                  <a:path w="14427794" h="1231809">
                    <a:moveTo>
                      <a:pt x="14221337" y="0"/>
                    </a:moveTo>
                    <a:lnTo>
                      <a:pt x="3258" y="0"/>
                    </a:lnTo>
                    <a:cubicBezTo>
                      <a:pt x="2301" y="0"/>
                      <a:pt x="1393" y="420"/>
                      <a:pt x="774" y="1150"/>
                    </a:cubicBezTo>
                    <a:cubicBezTo>
                      <a:pt x="155" y="1879"/>
                      <a:pt x="-112" y="2844"/>
                      <a:pt x="44" y="3788"/>
                    </a:cubicBezTo>
                    <a:lnTo>
                      <a:pt x="201994" y="1228022"/>
                    </a:lnTo>
                    <a:cubicBezTo>
                      <a:pt x="202355" y="1230206"/>
                      <a:pt x="204244" y="1231809"/>
                      <a:pt x="206458" y="1231809"/>
                    </a:cubicBezTo>
                    <a:lnTo>
                      <a:pt x="14424537" y="1231809"/>
                    </a:lnTo>
                    <a:cubicBezTo>
                      <a:pt x="14425493" y="1231809"/>
                      <a:pt x="14426402" y="1231389"/>
                      <a:pt x="14427021" y="1230659"/>
                    </a:cubicBezTo>
                    <a:cubicBezTo>
                      <a:pt x="14427639" y="1229930"/>
                      <a:pt x="14427906" y="1228965"/>
                      <a:pt x="14427751" y="1228022"/>
                    </a:cubicBezTo>
                    <a:lnTo>
                      <a:pt x="14225800" y="3788"/>
                    </a:lnTo>
                    <a:cubicBezTo>
                      <a:pt x="14225441" y="1603"/>
                      <a:pt x="14223551" y="0"/>
                      <a:pt x="14221337" y="0"/>
                    </a:cubicBezTo>
                    <a:close/>
                  </a:path>
                </a:pathLst>
              </a:custGeom>
              <a:solidFill>
                <a:srgbClr val="F4D8FB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101600" y="-85725"/>
                <a:ext cx="14225756" cy="131753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5880"/>
                  </a:lnSpc>
                </a:pPr>
                <a:endParaRPr/>
              </a:p>
            </p:txBody>
          </p:sp>
        </p:grpSp>
        <p:sp>
          <p:nvSpPr>
            <p:cNvPr id="36" name="TextBox 36"/>
            <p:cNvSpPr txBox="1"/>
            <p:nvPr/>
          </p:nvSpPr>
          <p:spPr>
            <a:xfrm>
              <a:off x="1285538" y="151639"/>
              <a:ext cx="18640125" cy="15712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536"/>
                </a:lnSpc>
              </a:pPr>
              <a:r>
                <a:rPr lang="en-US" sz="4200" b="1" spc="-105">
                  <a:solidFill>
                    <a:srgbClr val="112D4E"/>
                  </a:solidFill>
                  <a:latin typeface="Th Sarabun New Bold"/>
                  <a:ea typeface="Th Sarabun New Bold"/>
                  <a:cs typeface="Th Sarabun New Bold"/>
                  <a:sym typeface="Th Sarabun New Bold"/>
                </a:rPr>
                <a:t>3. ได้ระบบต้นแบบที่สามารถช่วยเจ้าหน้าที่บริการช่วยเหลือส่วนหน้าลดเวลาในการสืบค้นหาเอกสารสัญญาจัดซื้อจัดจ้างที่ซับซ้อน และลดต้นทุนแฝงจากการลงพื้นที่หน้างานโดยไม่จำเป็น</a:t>
              </a: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125931" y="7667673"/>
            <a:ext cx="16133369" cy="1577912"/>
            <a:chOff x="0" y="0"/>
            <a:chExt cx="21511158" cy="2103883"/>
          </a:xfrm>
        </p:grpSpPr>
        <p:grpSp>
          <p:nvGrpSpPr>
            <p:cNvPr id="38" name="Group 38"/>
            <p:cNvGrpSpPr/>
            <p:nvPr/>
          </p:nvGrpSpPr>
          <p:grpSpPr>
            <a:xfrm>
              <a:off x="0" y="0"/>
              <a:ext cx="21511158" cy="2103883"/>
              <a:chOff x="0" y="0"/>
              <a:chExt cx="14670050" cy="1434793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505" y="0"/>
                <a:ext cx="14669040" cy="1434793"/>
              </a:xfrm>
              <a:custGeom>
                <a:avLst/>
                <a:gdLst/>
                <a:ahLst/>
                <a:cxnLst/>
                <a:rect l="l" t="t" r="r" b="b"/>
                <a:pathLst>
                  <a:path w="14669040" h="1434793">
                    <a:moveTo>
                      <a:pt x="14462507" y="0"/>
                    </a:moveTo>
                    <a:lnTo>
                      <a:pt x="3334" y="0"/>
                    </a:lnTo>
                    <a:cubicBezTo>
                      <a:pt x="2368" y="0"/>
                      <a:pt x="1450" y="419"/>
                      <a:pt x="817" y="1148"/>
                    </a:cubicBezTo>
                    <a:cubicBezTo>
                      <a:pt x="184" y="1877"/>
                      <a:pt x="-102" y="2845"/>
                      <a:pt x="33" y="3801"/>
                    </a:cubicBezTo>
                    <a:lnTo>
                      <a:pt x="202157" y="1430992"/>
                    </a:lnTo>
                    <a:cubicBezTo>
                      <a:pt x="202465" y="1433173"/>
                      <a:pt x="204332" y="1434793"/>
                      <a:pt x="206534" y="1434793"/>
                    </a:cubicBezTo>
                    <a:lnTo>
                      <a:pt x="14665707" y="1434793"/>
                    </a:lnTo>
                    <a:cubicBezTo>
                      <a:pt x="14666673" y="1434793"/>
                      <a:pt x="14667590" y="1434374"/>
                      <a:pt x="14668223" y="1433645"/>
                    </a:cubicBezTo>
                    <a:cubicBezTo>
                      <a:pt x="14668857" y="1432916"/>
                      <a:pt x="14669142" y="1431948"/>
                      <a:pt x="14669007" y="1430992"/>
                    </a:cubicBezTo>
                    <a:lnTo>
                      <a:pt x="14466883" y="3801"/>
                    </a:lnTo>
                    <a:cubicBezTo>
                      <a:pt x="14466575" y="1621"/>
                      <a:pt x="14464708" y="0"/>
                      <a:pt x="14462507" y="0"/>
                    </a:cubicBezTo>
                    <a:close/>
                  </a:path>
                </a:pathLst>
              </a:custGeom>
              <a:solidFill>
                <a:srgbClr val="F4D8FB"/>
              </a:solidFill>
            </p:spPr>
          </p:sp>
          <p:sp>
            <p:nvSpPr>
              <p:cNvPr id="40" name="TextBox 40"/>
              <p:cNvSpPr txBox="1"/>
              <p:nvPr/>
            </p:nvSpPr>
            <p:spPr>
              <a:xfrm>
                <a:off x="101600" y="-85725"/>
                <a:ext cx="14466850" cy="15205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5880"/>
                  </a:lnSpc>
                </a:pPr>
                <a:endParaRPr/>
              </a:p>
            </p:txBody>
          </p:sp>
        </p:grpSp>
        <p:sp>
          <p:nvSpPr>
            <p:cNvPr id="41" name="TextBox 41"/>
            <p:cNvSpPr txBox="1"/>
            <p:nvPr/>
          </p:nvSpPr>
          <p:spPr>
            <a:xfrm>
              <a:off x="1211142" y="285369"/>
              <a:ext cx="19482165" cy="15712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536"/>
                </a:lnSpc>
              </a:pPr>
              <a:r>
                <a:rPr lang="en-US" sz="4200" b="1" spc="-105">
                  <a:solidFill>
                    <a:srgbClr val="112D4E"/>
                  </a:solidFill>
                  <a:latin typeface="Th Sarabun New Bold"/>
                  <a:ea typeface="Th Sarabun New Bold"/>
                  <a:cs typeface="Th Sarabun New Bold"/>
                  <a:sym typeface="Th Sarabun New Bold"/>
                </a:rPr>
                <a:t>4. ได้ผลการประเมินคุณภาพ ความเหมาะสม และประสิทธิภาพของระบบจากผู้เชี่ยวชาญและผู้ใช้งาน </a:t>
              </a:r>
            </a:p>
            <a:p>
              <a:pPr algn="l">
                <a:lnSpc>
                  <a:spcPts val="4536"/>
                </a:lnSpc>
              </a:pPr>
              <a:r>
                <a:rPr lang="en-US" sz="4200" b="1" spc="-105">
                  <a:solidFill>
                    <a:srgbClr val="112D4E"/>
                  </a:solidFill>
                  <a:latin typeface="Th Sarabun New Bold"/>
                  <a:ea typeface="Th Sarabun New Bold"/>
                  <a:cs typeface="Th Sarabun New Bold"/>
                  <a:sym typeface="Th Sarabun New Bold"/>
                </a:rPr>
                <a:t> ซึ่งเป็นประโยชน์ต่อการปรับปรุงและพัฒนาระบบให้สามารถนำไปประยุกต์ใช้ได้จริง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367220"/>
            <a:ext cx="3655800" cy="3510001"/>
            <a:chOff x="0" y="0"/>
            <a:chExt cx="4874400" cy="46800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74387" cy="4679950"/>
            </a:xfrm>
            <a:custGeom>
              <a:avLst/>
              <a:gdLst/>
              <a:ahLst/>
              <a:cxnLst/>
              <a:rect l="l" t="t" r="r" b="b"/>
              <a:pathLst>
                <a:path w="4874387" h="4679950">
                  <a:moveTo>
                    <a:pt x="0" y="0"/>
                  </a:moveTo>
                  <a:lnTo>
                    <a:pt x="4874387" y="0"/>
                  </a:lnTo>
                  <a:lnTo>
                    <a:pt x="4874387" y="4679950"/>
                  </a:lnTo>
                  <a:lnTo>
                    <a:pt x="0" y="4679950"/>
                  </a:lnTo>
                  <a:close/>
                </a:path>
              </a:pathLst>
            </a:custGeom>
            <a:blipFill>
              <a:blip r:embed="rId2"/>
              <a:stretch>
                <a:fillRect l="-73186" r="-73187" b="-1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3658048" y="5912672"/>
            <a:ext cx="3655800" cy="3510001"/>
            <a:chOff x="0" y="0"/>
            <a:chExt cx="4874400" cy="468000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74387" cy="4679950"/>
            </a:xfrm>
            <a:custGeom>
              <a:avLst/>
              <a:gdLst/>
              <a:ahLst/>
              <a:cxnLst/>
              <a:rect l="l" t="t" r="r" b="b"/>
              <a:pathLst>
                <a:path w="4874387" h="4679950">
                  <a:moveTo>
                    <a:pt x="0" y="0"/>
                  </a:moveTo>
                  <a:lnTo>
                    <a:pt x="4874387" y="0"/>
                  </a:lnTo>
                  <a:lnTo>
                    <a:pt x="4874387" y="4679950"/>
                  </a:lnTo>
                  <a:lnTo>
                    <a:pt x="0" y="4679950"/>
                  </a:lnTo>
                  <a:close/>
                </a:path>
              </a:pathLst>
            </a:custGeom>
            <a:blipFill>
              <a:blip r:embed="rId2"/>
              <a:stretch>
                <a:fillRect l="-73186" r="-73187" b="-1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7316095" y="2387594"/>
            <a:ext cx="3655800" cy="3510001"/>
            <a:chOff x="0" y="0"/>
            <a:chExt cx="4874400" cy="468000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74387" cy="4679950"/>
            </a:xfrm>
            <a:custGeom>
              <a:avLst/>
              <a:gdLst/>
              <a:ahLst/>
              <a:cxnLst/>
              <a:rect l="l" t="t" r="r" b="b"/>
              <a:pathLst>
                <a:path w="4874387" h="4679950">
                  <a:moveTo>
                    <a:pt x="0" y="0"/>
                  </a:moveTo>
                  <a:lnTo>
                    <a:pt x="4874387" y="0"/>
                  </a:lnTo>
                  <a:lnTo>
                    <a:pt x="4874387" y="4679950"/>
                  </a:lnTo>
                  <a:lnTo>
                    <a:pt x="0" y="4679950"/>
                  </a:lnTo>
                  <a:close/>
                </a:path>
              </a:pathLst>
            </a:custGeom>
            <a:blipFill>
              <a:blip r:embed="rId2"/>
              <a:stretch>
                <a:fillRect l="-73186" r="-73187" b="-1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0974153" y="5933046"/>
            <a:ext cx="3655800" cy="3510001"/>
            <a:chOff x="0" y="0"/>
            <a:chExt cx="4874400" cy="468000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74387" cy="4679950"/>
            </a:xfrm>
            <a:custGeom>
              <a:avLst/>
              <a:gdLst/>
              <a:ahLst/>
              <a:cxnLst/>
              <a:rect l="l" t="t" r="r" b="b"/>
              <a:pathLst>
                <a:path w="4874387" h="4679950">
                  <a:moveTo>
                    <a:pt x="0" y="0"/>
                  </a:moveTo>
                  <a:lnTo>
                    <a:pt x="4874387" y="0"/>
                  </a:lnTo>
                  <a:lnTo>
                    <a:pt x="4874387" y="4679950"/>
                  </a:lnTo>
                  <a:lnTo>
                    <a:pt x="0" y="4679950"/>
                  </a:lnTo>
                  <a:close/>
                </a:path>
              </a:pathLst>
            </a:custGeom>
            <a:blipFill>
              <a:blip r:embed="rId2"/>
              <a:stretch>
                <a:fillRect l="-73186" r="-73187" b="-1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14632200" y="2367220"/>
            <a:ext cx="3655800" cy="3510001"/>
            <a:chOff x="0" y="0"/>
            <a:chExt cx="4874400" cy="468000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874387" cy="4679950"/>
            </a:xfrm>
            <a:custGeom>
              <a:avLst/>
              <a:gdLst/>
              <a:ahLst/>
              <a:cxnLst/>
              <a:rect l="l" t="t" r="r" b="b"/>
              <a:pathLst>
                <a:path w="4874387" h="4679950">
                  <a:moveTo>
                    <a:pt x="0" y="0"/>
                  </a:moveTo>
                  <a:lnTo>
                    <a:pt x="4874387" y="0"/>
                  </a:lnTo>
                  <a:lnTo>
                    <a:pt x="4874387" y="4679950"/>
                  </a:lnTo>
                  <a:lnTo>
                    <a:pt x="0" y="4679950"/>
                  </a:lnTo>
                  <a:close/>
                </a:path>
              </a:pathLst>
            </a:custGeom>
            <a:blipFill>
              <a:blip r:embed="rId2"/>
              <a:stretch>
                <a:fillRect l="-73186" r="-73187" b="-1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0" y="10992"/>
            <a:ext cx="18288000" cy="10287000"/>
            <a:chOff x="0" y="0"/>
            <a:chExt cx="24384000" cy="13716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126140" y="948985"/>
            <a:ext cx="18009460" cy="1281098"/>
            <a:chOff x="0" y="0"/>
            <a:chExt cx="24012614" cy="170813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012652" cy="1708181"/>
            </a:xfrm>
            <a:custGeom>
              <a:avLst/>
              <a:gdLst/>
              <a:ahLst/>
              <a:cxnLst/>
              <a:rect l="l" t="t" r="r" b="b"/>
              <a:pathLst>
                <a:path w="24012652" h="1708181">
                  <a:moveTo>
                    <a:pt x="0" y="0"/>
                  </a:moveTo>
                  <a:lnTo>
                    <a:pt x="24012652" y="0"/>
                  </a:lnTo>
                  <a:lnTo>
                    <a:pt x="24012652" y="1708181"/>
                  </a:lnTo>
                  <a:lnTo>
                    <a:pt x="0" y="1708181"/>
                  </a:lnTo>
                  <a:close/>
                </a:path>
              </a:pathLst>
            </a:custGeom>
            <a:gradFill rotWithShape="1">
              <a:gsLst>
                <a:gs pos="0">
                  <a:srgbClr val="8EB4E3">
                    <a:alpha val="100000"/>
                  </a:srgbClr>
                </a:gs>
                <a:gs pos="100000">
                  <a:srgbClr val="558ED5">
                    <a:alpha val="100000"/>
                  </a:srgbClr>
                </a:gs>
                <a:gs pos="100000">
                  <a:srgbClr val="FFC5B3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16" name="TextBox 16"/>
            <p:cNvSpPr txBox="1"/>
            <p:nvPr/>
          </p:nvSpPr>
          <p:spPr>
            <a:xfrm>
              <a:off x="0" y="57150"/>
              <a:ext cx="24012614" cy="1650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480"/>
                </a:lnSpc>
              </a:pPr>
              <a:r>
                <a:rPr lang="en-US" sz="6000" b="1">
                  <a:solidFill>
                    <a:srgbClr val="FFFFFF"/>
                  </a:solidFill>
                  <a:latin typeface="Cordia New Bold"/>
                  <a:ea typeface="Cordia New Bold"/>
                  <a:cs typeface="Cordia New Bold"/>
                  <a:sym typeface="Cordia New Bold"/>
                </a:rPr>
                <a:t>8. เอกสารอ้างอิง</a:t>
              </a:r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28107" y="-3886"/>
            <a:ext cx="497824" cy="912257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1524324" y="13754"/>
            <a:ext cx="649138" cy="918067"/>
            <a:chOff x="0" y="0"/>
            <a:chExt cx="865518" cy="122409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65505" cy="1224026"/>
            </a:xfrm>
            <a:custGeom>
              <a:avLst/>
              <a:gdLst/>
              <a:ahLst/>
              <a:cxnLst/>
              <a:rect l="l" t="t" r="r" b="b"/>
              <a:pathLst>
                <a:path w="865505" h="1224026">
                  <a:moveTo>
                    <a:pt x="0" y="0"/>
                  </a:moveTo>
                  <a:lnTo>
                    <a:pt x="865505" y="0"/>
                  </a:lnTo>
                  <a:lnTo>
                    <a:pt x="865505" y="1224026"/>
                  </a:lnTo>
                  <a:lnTo>
                    <a:pt x="0" y="12240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1" b="-5"/>
              </a:stretch>
            </a:blipFill>
          </p:spPr>
        </p:sp>
      </p:grpSp>
      <p:grpSp>
        <p:nvGrpSpPr>
          <p:cNvPr id="20" name="Group 20"/>
          <p:cNvGrpSpPr/>
          <p:nvPr/>
        </p:nvGrpSpPr>
        <p:grpSpPr>
          <a:xfrm>
            <a:off x="2449725" y="61360"/>
            <a:ext cx="1095146" cy="827761"/>
            <a:chOff x="0" y="0"/>
            <a:chExt cx="1460195" cy="110368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460246" cy="1103630"/>
            </a:xfrm>
            <a:custGeom>
              <a:avLst/>
              <a:gdLst/>
              <a:ahLst/>
              <a:cxnLst/>
              <a:rect l="l" t="t" r="r" b="b"/>
              <a:pathLst>
                <a:path w="1460246" h="1103630">
                  <a:moveTo>
                    <a:pt x="0" y="0"/>
                  </a:moveTo>
                  <a:lnTo>
                    <a:pt x="1460246" y="0"/>
                  </a:lnTo>
                  <a:lnTo>
                    <a:pt x="1460246" y="1103630"/>
                  </a:lnTo>
                  <a:lnTo>
                    <a:pt x="0" y="11036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3" b="-5"/>
              </a:stretch>
            </a:blipFill>
          </p:spPr>
        </p:sp>
      </p:grpSp>
      <p:sp>
        <p:nvSpPr>
          <p:cNvPr id="22" name="TextBox 22"/>
          <p:cNvSpPr txBox="1"/>
          <p:nvPr/>
        </p:nvSpPr>
        <p:spPr>
          <a:xfrm>
            <a:off x="1480083" y="2805778"/>
            <a:ext cx="15301573" cy="6858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 spc="-44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[1]     W. Zhai, "A Dual-Channel Multimodal RAG System: OCR- and Semantic Description-Driven Question Answering for Industrial Robot After-Sales Service," Drones, vol. 7, no. 6, p. 229, 2024.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 spc="-44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[2]     N. L. Hsueh et al., "Design of a RAG-Based Customer Service Chatbot Enhanced with Knowledge Graph and GPT Evaluation: A Case Study in the Import Trade Industry," Systems, vol. 5, no. 2, p. 15, 2025.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 spc="-44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[3]      S. Yin, C. Fu, S. Zhao, K. Li, X. Sun, T. Xu, and E. Chen, "A Survey on Multimodal Large Language Models," National Science Review, vol. 11, no. 12, art. no. nwae403, 2024.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 spc="-44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[4]      C. Deng, "Research on an intelligent tutoring system based on automatic construction of multimodal knowledge graphs and retrieval-augmented generation," Frontiers in Computer Science, vol. 8, art. no. 1777749, 2026.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 spc="-44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[5]      D. Ailyn, "Multimodal data fusion techniques," Journal of Multimodal Data Fusion, vol. 21, no. 1, pp. 1–10, Sep. 2024.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 spc="-44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[6]     Amazon Web Services, "What is Retrieval-Augmented Generation?," AWS, 2026. [Online]. Available: </a:t>
            </a:r>
            <a:r>
              <a:rPr lang="en-US" sz="2599" u="sng" spc="-44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  <a:hlinkClick r:id="rId7" tooltip="https://aws.amazon.com/th/what-is/retrieval-augmented-generation/"/>
              </a:rPr>
              <a:t>https://aws.amazon.com/th/what-is/retrieval-augmented-generation/</a:t>
            </a:r>
            <a:r>
              <a:rPr lang="en-US" sz="2599" spc="-44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.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 spc="-44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[7]     P. Koyama Yukie, "Understanding Large Language Models (LLM) for Beginners," Disrupt Ignite, May 12, 2025 [Online]. Available: </a:t>
            </a:r>
            <a:r>
              <a:rPr lang="en-US" sz="2599" u="sng" spc="-44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  <a:hlinkClick r:id="rId8" tooltip="https://www.disruptignite.com/blog/llm-large-language-models"/>
              </a:rPr>
              <a:t>https://www.disruptignite.com/blog/llm-large-language-models</a:t>
            </a:r>
            <a:r>
              <a:rPr lang="en-US" sz="2599" spc="-44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.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 spc="-44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[8]     Amazon Web Services, "What is OCR? - Optical Character Recognition Explained," AWS, 2026. [Online]. Available: https://aws.amazon.com/th/what-is/ocr/.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 spc="-44">
              <a:solidFill>
                <a:srgbClr val="000000"/>
              </a:solidFill>
              <a:latin typeface="Th Sarabun New"/>
              <a:ea typeface="Th Sarabun New"/>
              <a:cs typeface="Th Sarabun New"/>
              <a:sym typeface="Th Sarabun New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367220"/>
            <a:ext cx="3655800" cy="3510001"/>
            <a:chOff x="0" y="0"/>
            <a:chExt cx="4874400" cy="46800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74387" cy="4679950"/>
            </a:xfrm>
            <a:custGeom>
              <a:avLst/>
              <a:gdLst/>
              <a:ahLst/>
              <a:cxnLst/>
              <a:rect l="l" t="t" r="r" b="b"/>
              <a:pathLst>
                <a:path w="4874387" h="4679950">
                  <a:moveTo>
                    <a:pt x="0" y="0"/>
                  </a:moveTo>
                  <a:lnTo>
                    <a:pt x="4874387" y="0"/>
                  </a:lnTo>
                  <a:lnTo>
                    <a:pt x="4874387" y="4679950"/>
                  </a:lnTo>
                  <a:lnTo>
                    <a:pt x="0" y="4679950"/>
                  </a:lnTo>
                  <a:close/>
                </a:path>
              </a:pathLst>
            </a:custGeom>
            <a:blipFill>
              <a:blip r:embed="rId2"/>
              <a:stretch>
                <a:fillRect l="-73186" r="-73187" b="-1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3658048" y="5912672"/>
            <a:ext cx="3655800" cy="3510001"/>
            <a:chOff x="0" y="0"/>
            <a:chExt cx="4874400" cy="468000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74387" cy="4679950"/>
            </a:xfrm>
            <a:custGeom>
              <a:avLst/>
              <a:gdLst/>
              <a:ahLst/>
              <a:cxnLst/>
              <a:rect l="l" t="t" r="r" b="b"/>
              <a:pathLst>
                <a:path w="4874387" h="4679950">
                  <a:moveTo>
                    <a:pt x="0" y="0"/>
                  </a:moveTo>
                  <a:lnTo>
                    <a:pt x="4874387" y="0"/>
                  </a:lnTo>
                  <a:lnTo>
                    <a:pt x="4874387" y="4679950"/>
                  </a:lnTo>
                  <a:lnTo>
                    <a:pt x="0" y="4679950"/>
                  </a:lnTo>
                  <a:close/>
                </a:path>
              </a:pathLst>
            </a:custGeom>
            <a:blipFill>
              <a:blip r:embed="rId2"/>
              <a:stretch>
                <a:fillRect l="-73186" r="-73187" b="-1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7316095" y="2387594"/>
            <a:ext cx="3655800" cy="3510001"/>
            <a:chOff x="0" y="0"/>
            <a:chExt cx="4874400" cy="468000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74387" cy="4679950"/>
            </a:xfrm>
            <a:custGeom>
              <a:avLst/>
              <a:gdLst/>
              <a:ahLst/>
              <a:cxnLst/>
              <a:rect l="l" t="t" r="r" b="b"/>
              <a:pathLst>
                <a:path w="4874387" h="4679950">
                  <a:moveTo>
                    <a:pt x="0" y="0"/>
                  </a:moveTo>
                  <a:lnTo>
                    <a:pt x="4874387" y="0"/>
                  </a:lnTo>
                  <a:lnTo>
                    <a:pt x="4874387" y="4679950"/>
                  </a:lnTo>
                  <a:lnTo>
                    <a:pt x="0" y="4679950"/>
                  </a:lnTo>
                  <a:close/>
                </a:path>
              </a:pathLst>
            </a:custGeom>
            <a:blipFill>
              <a:blip r:embed="rId2"/>
              <a:stretch>
                <a:fillRect l="-73186" r="-73187" b="-1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0974153" y="5933046"/>
            <a:ext cx="3655800" cy="3510001"/>
            <a:chOff x="0" y="0"/>
            <a:chExt cx="4874400" cy="468000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74387" cy="4679950"/>
            </a:xfrm>
            <a:custGeom>
              <a:avLst/>
              <a:gdLst/>
              <a:ahLst/>
              <a:cxnLst/>
              <a:rect l="l" t="t" r="r" b="b"/>
              <a:pathLst>
                <a:path w="4874387" h="4679950">
                  <a:moveTo>
                    <a:pt x="0" y="0"/>
                  </a:moveTo>
                  <a:lnTo>
                    <a:pt x="4874387" y="0"/>
                  </a:lnTo>
                  <a:lnTo>
                    <a:pt x="4874387" y="4679950"/>
                  </a:lnTo>
                  <a:lnTo>
                    <a:pt x="0" y="4679950"/>
                  </a:lnTo>
                  <a:close/>
                </a:path>
              </a:pathLst>
            </a:custGeom>
            <a:blipFill>
              <a:blip r:embed="rId2"/>
              <a:stretch>
                <a:fillRect l="-73186" r="-73187" b="-1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14632200" y="2367220"/>
            <a:ext cx="3655800" cy="3510001"/>
            <a:chOff x="0" y="0"/>
            <a:chExt cx="4874400" cy="468000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874387" cy="4679950"/>
            </a:xfrm>
            <a:custGeom>
              <a:avLst/>
              <a:gdLst/>
              <a:ahLst/>
              <a:cxnLst/>
              <a:rect l="l" t="t" r="r" b="b"/>
              <a:pathLst>
                <a:path w="4874387" h="4679950">
                  <a:moveTo>
                    <a:pt x="0" y="0"/>
                  </a:moveTo>
                  <a:lnTo>
                    <a:pt x="4874387" y="0"/>
                  </a:lnTo>
                  <a:lnTo>
                    <a:pt x="4874387" y="4679950"/>
                  </a:lnTo>
                  <a:lnTo>
                    <a:pt x="0" y="4679950"/>
                  </a:lnTo>
                  <a:close/>
                </a:path>
              </a:pathLst>
            </a:custGeom>
            <a:blipFill>
              <a:blip r:embed="rId2"/>
              <a:stretch>
                <a:fillRect l="-73186" r="-73187" b="-1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14" name="TextBox 14"/>
          <p:cNvSpPr txBox="1"/>
          <p:nvPr/>
        </p:nvSpPr>
        <p:spPr>
          <a:xfrm>
            <a:off x="1018908" y="3016444"/>
            <a:ext cx="10136772" cy="3626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578"/>
              </a:lnSpc>
            </a:pPr>
            <a:r>
              <a:rPr lang="en-US" sz="20700">
                <a:solidFill>
                  <a:srgbClr val="FFFFFF"/>
                </a:solidFill>
                <a:latin typeface="Cordia New"/>
                <a:ea typeface="Cordia New"/>
                <a:cs typeface="Cordia New"/>
                <a:sym typeface="Cordia New"/>
              </a:rPr>
              <a:t>Thank  you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28107" y="101622"/>
            <a:ext cx="497824" cy="912257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1524324" y="119263"/>
            <a:ext cx="649138" cy="918067"/>
            <a:chOff x="0" y="0"/>
            <a:chExt cx="865518" cy="122409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65505" cy="1224026"/>
            </a:xfrm>
            <a:custGeom>
              <a:avLst/>
              <a:gdLst/>
              <a:ahLst/>
              <a:cxnLst/>
              <a:rect l="l" t="t" r="r" b="b"/>
              <a:pathLst>
                <a:path w="865505" h="1224026">
                  <a:moveTo>
                    <a:pt x="0" y="0"/>
                  </a:moveTo>
                  <a:lnTo>
                    <a:pt x="865505" y="0"/>
                  </a:lnTo>
                  <a:lnTo>
                    <a:pt x="865505" y="1224026"/>
                  </a:lnTo>
                  <a:lnTo>
                    <a:pt x="0" y="12240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1" b="-5"/>
              </a:stretch>
            </a:blipFill>
          </p:spPr>
        </p:sp>
      </p:grpSp>
      <p:grpSp>
        <p:nvGrpSpPr>
          <p:cNvPr id="18" name="Group 18"/>
          <p:cNvGrpSpPr/>
          <p:nvPr/>
        </p:nvGrpSpPr>
        <p:grpSpPr>
          <a:xfrm>
            <a:off x="2449725" y="166868"/>
            <a:ext cx="1095146" cy="827761"/>
            <a:chOff x="0" y="0"/>
            <a:chExt cx="1460195" cy="110368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460246" cy="1103630"/>
            </a:xfrm>
            <a:custGeom>
              <a:avLst/>
              <a:gdLst/>
              <a:ahLst/>
              <a:cxnLst/>
              <a:rect l="l" t="t" r="r" b="b"/>
              <a:pathLst>
                <a:path w="1460246" h="1103630">
                  <a:moveTo>
                    <a:pt x="0" y="0"/>
                  </a:moveTo>
                  <a:lnTo>
                    <a:pt x="1460246" y="0"/>
                  </a:lnTo>
                  <a:lnTo>
                    <a:pt x="1460246" y="1103630"/>
                  </a:lnTo>
                  <a:lnTo>
                    <a:pt x="0" y="11036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3" b="-5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367220"/>
            <a:ext cx="3655800" cy="3510001"/>
            <a:chOff x="0" y="0"/>
            <a:chExt cx="4874400" cy="46800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74387" cy="4679950"/>
            </a:xfrm>
            <a:custGeom>
              <a:avLst/>
              <a:gdLst/>
              <a:ahLst/>
              <a:cxnLst/>
              <a:rect l="l" t="t" r="r" b="b"/>
              <a:pathLst>
                <a:path w="4874387" h="4679950">
                  <a:moveTo>
                    <a:pt x="0" y="0"/>
                  </a:moveTo>
                  <a:lnTo>
                    <a:pt x="4874387" y="0"/>
                  </a:lnTo>
                  <a:lnTo>
                    <a:pt x="4874387" y="4679950"/>
                  </a:lnTo>
                  <a:lnTo>
                    <a:pt x="0" y="46799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069" b="-2085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7316095" y="2387594"/>
            <a:ext cx="3655800" cy="3510001"/>
            <a:chOff x="0" y="0"/>
            <a:chExt cx="4874400" cy="468000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74387" cy="4679950"/>
            </a:xfrm>
            <a:custGeom>
              <a:avLst/>
              <a:gdLst/>
              <a:ahLst/>
              <a:cxnLst/>
              <a:rect l="l" t="t" r="r" b="b"/>
              <a:pathLst>
                <a:path w="4874387" h="4679950">
                  <a:moveTo>
                    <a:pt x="0" y="0"/>
                  </a:moveTo>
                  <a:lnTo>
                    <a:pt x="4874387" y="0"/>
                  </a:lnTo>
                  <a:lnTo>
                    <a:pt x="4874387" y="4679950"/>
                  </a:lnTo>
                  <a:lnTo>
                    <a:pt x="0" y="4679950"/>
                  </a:lnTo>
                  <a:close/>
                </a:path>
              </a:pathLst>
            </a:custGeom>
            <a:blipFill>
              <a:blip r:embed="rId3"/>
              <a:stretch>
                <a:fillRect l="-73186" r="-73187" b="-1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10974153" y="5933046"/>
            <a:ext cx="3655800" cy="3510001"/>
            <a:chOff x="0" y="0"/>
            <a:chExt cx="4874400" cy="468000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74387" cy="4679950"/>
            </a:xfrm>
            <a:custGeom>
              <a:avLst/>
              <a:gdLst/>
              <a:ahLst/>
              <a:cxnLst/>
              <a:rect l="l" t="t" r="r" b="b"/>
              <a:pathLst>
                <a:path w="4874387" h="4679950">
                  <a:moveTo>
                    <a:pt x="0" y="0"/>
                  </a:moveTo>
                  <a:lnTo>
                    <a:pt x="4874387" y="0"/>
                  </a:lnTo>
                  <a:lnTo>
                    <a:pt x="4874387" y="4679950"/>
                  </a:lnTo>
                  <a:lnTo>
                    <a:pt x="0" y="4679950"/>
                  </a:lnTo>
                  <a:close/>
                </a:path>
              </a:pathLst>
            </a:custGeom>
            <a:blipFill>
              <a:blip r:embed="rId3"/>
              <a:stretch>
                <a:fillRect l="-73186" r="-73187" b="-1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4632200" y="2367220"/>
            <a:ext cx="3655800" cy="3510001"/>
            <a:chOff x="0" y="0"/>
            <a:chExt cx="4874400" cy="468000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74387" cy="4679950"/>
            </a:xfrm>
            <a:custGeom>
              <a:avLst/>
              <a:gdLst/>
              <a:ahLst/>
              <a:cxnLst/>
              <a:rect l="l" t="t" r="r" b="b"/>
              <a:pathLst>
                <a:path w="4874387" h="4679950">
                  <a:moveTo>
                    <a:pt x="0" y="0"/>
                  </a:moveTo>
                  <a:lnTo>
                    <a:pt x="4874387" y="0"/>
                  </a:lnTo>
                  <a:lnTo>
                    <a:pt x="4874387" y="4679950"/>
                  </a:lnTo>
                  <a:lnTo>
                    <a:pt x="0" y="4679950"/>
                  </a:lnTo>
                  <a:close/>
                </a:path>
              </a:pathLst>
            </a:custGeom>
            <a:blipFill>
              <a:blip r:embed="rId3"/>
              <a:stretch>
                <a:fillRect l="-73186" r="-73187" b="-1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-5" y="-20622"/>
            <a:ext cx="18288000" cy="10287000"/>
            <a:chOff x="0" y="0"/>
            <a:chExt cx="24384000" cy="13716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2881274" y="5143500"/>
            <a:ext cx="7562288" cy="1160226"/>
            <a:chOff x="0" y="0"/>
            <a:chExt cx="10083051" cy="154696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083046" cy="1546966"/>
            </a:xfrm>
            <a:custGeom>
              <a:avLst/>
              <a:gdLst/>
              <a:ahLst/>
              <a:cxnLst/>
              <a:rect l="l" t="t" r="r" b="b"/>
              <a:pathLst>
                <a:path w="10083046" h="1546966">
                  <a:moveTo>
                    <a:pt x="0" y="0"/>
                  </a:moveTo>
                  <a:lnTo>
                    <a:pt x="10083046" y="0"/>
                  </a:lnTo>
                  <a:lnTo>
                    <a:pt x="10083046" y="1546966"/>
                  </a:lnTo>
                  <a:lnTo>
                    <a:pt x="0" y="154696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03626" b="-50378"/>
              </a:stretch>
            </a:blipFill>
          </p:spPr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10083051" cy="156601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6480"/>
                </a:lnSpc>
              </a:pPr>
              <a:r>
                <a:rPr lang="en-US" sz="5400" b="1">
                  <a:solidFill>
                    <a:srgbClr val="0070C0"/>
                  </a:solidFill>
                  <a:latin typeface="Th Sarabun New Bold"/>
                  <a:ea typeface="Th Sarabun New Bold"/>
                  <a:cs typeface="Th Sarabun New Bold"/>
                  <a:sym typeface="Th Sarabun New Bold"/>
                </a:rPr>
                <a:t>นางสาวธัญวรินทร์ โวหาร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952264" y="6122213"/>
            <a:ext cx="7420308" cy="1174350"/>
            <a:chOff x="0" y="0"/>
            <a:chExt cx="9893744" cy="1565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893750" cy="1565804"/>
            </a:xfrm>
            <a:custGeom>
              <a:avLst/>
              <a:gdLst/>
              <a:ahLst/>
              <a:cxnLst/>
              <a:rect l="l" t="t" r="r" b="b"/>
              <a:pathLst>
                <a:path w="9893750" h="1565804">
                  <a:moveTo>
                    <a:pt x="0" y="0"/>
                  </a:moveTo>
                  <a:lnTo>
                    <a:pt x="9893750" y="0"/>
                  </a:lnTo>
                  <a:lnTo>
                    <a:pt x="9893750" y="1565804"/>
                  </a:lnTo>
                  <a:lnTo>
                    <a:pt x="0" y="1565804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73119" b="-73118"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9893744" cy="15848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759"/>
                </a:lnSpc>
              </a:pPr>
              <a:r>
                <a:rPr lang="en-US" sz="4800" b="1">
                  <a:solidFill>
                    <a:srgbClr val="0070C0"/>
                  </a:solidFill>
                  <a:latin typeface="Th Sarabun New Bold"/>
                  <a:ea typeface="Th Sarabun New Bold"/>
                  <a:cs typeface="Th Sarabun New Bold"/>
                  <a:sym typeface="Th Sarabun New Bold"/>
                </a:rPr>
                <a:t>นักศึกษาระดับปริญญาเอก ชั้นปีที่ 2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236658" y="7236447"/>
            <a:ext cx="12922472" cy="2091080"/>
            <a:chOff x="0" y="0"/>
            <a:chExt cx="17229963" cy="278810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7229958" cy="2788113"/>
            </a:xfrm>
            <a:custGeom>
              <a:avLst/>
              <a:gdLst/>
              <a:ahLst/>
              <a:cxnLst/>
              <a:rect l="l" t="t" r="r" b="b"/>
              <a:pathLst>
                <a:path w="17229958" h="2788113">
                  <a:moveTo>
                    <a:pt x="0" y="0"/>
                  </a:moveTo>
                  <a:lnTo>
                    <a:pt x="17229958" y="0"/>
                  </a:lnTo>
                  <a:lnTo>
                    <a:pt x="17229958" y="2788113"/>
                  </a:lnTo>
                  <a:lnTo>
                    <a:pt x="0" y="2788113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70738" b="-70088"/>
              </a:stretch>
            </a:blipFill>
          </p:spPr>
        </p:sp>
        <p:sp>
          <p:nvSpPr>
            <p:cNvPr id="20" name="TextBox 20"/>
            <p:cNvSpPr txBox="1"/>
            <p:nvPr/>
          </p:nvSpPr>
          <p:spPr>
            <a:xfrm>
              <a:off x="0" y="-9525"/>
              <a:ext cx="17229963" cy="27976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4200">
                  <a:solidFill>
                    <a:srgbClr val="558ED5"/>
                  </a:solidFill>
                  <a:latin typeface="Th Sarabun New"/>
                  <a:ea typeface="Th Sarabun New"/>
                  <a:cs typeface="Th Sarabun New"/>
                  <a:sym typeface="Th Sarabun New"/>
                </a:rPr>
                <a:t>เค้าโครง ดุษฎีนิพนธ์</a:t>
              </a:r>
            </a:p>
            <a:p>
              <a:pPr algn="ctr">
                <a:lnSpc>
                  <a:spcPts val="5040"/>
                </a:lnSpc>
              </a:pPr>
              <a:r>
                <a:rPr lang="en-US" sz="4200">
                  <a:solidFill>
                    <a:srgbClr val="558ED5"/>
                  </a:solidFill>
                  <a:latin typeface="Th Sarabun New"/>
                  <a:ea typeface="Th Sarabun New"/>
                  <a:cs typeface="Th Sarabun New"/>
                  <a:sym typeface="Th Sarabun New"/>
                </a:rPr>
                <a:t>ระดับบัณฑิตศึกษา สาขาวิชาเทคโนโลยีดิจิทัล คณะวิทยาศาสตร์และเทคโนโลยี </a:t>
              </a:r>
            </a:p>
            <a:p>
              <a:pPr algn="ctr">
                <a:lnSpc>
                  <a:spcPts val="5040"/>
                </a:lnSpc>
              </a:pPr>
              <a:r>
                <a:rPr lang="en-US" sz="4200">
                  <a:solidFill>
                    <a:srgbClr val="558ED5"/>
                  </a:solidFill>
                  <a:latin typeface="Th Sarabun New"/>
                  <a:ea typeface="Th Sarabun New"/>
                  <a:cs typeface="Th Sarabun New"/>
                  <a:sym typeface="Th Sarabun New"/>
                </a:rPr>
                <a:t>มหาวิทยาลัยเทคโนโลยีราชมงคลสุวรรณภูมิ</a:t>
              </a:r>
            </a:p>
          </p:txBody>
        </p:sp>
      </p:grpSp>
      <p:sp>
        <p:nvSpPr>
          <p:cNvPr id="21" name="Freeform 21"/>
          <p:cNvSpPr/>
          <p:nvPr/>
        </p:nvSpPr>
        <p:spPr>
          <a:xfrm>
            <a:off x="3057315" y="9250594"/>
            <a:ext cx="7195509" cy="110833"/>
          </a:xfrm>
          <a:custGeom>
            <a:avLst/>
            <a:gdLst/>
            <a:ahLst/>
            <a:cxnLst/>
            <a:rect l="l" t="t" r="r" b="b"/>
            <a:pathLst>
              <a:path w="7195509" h="110833">
                <a:moveTo>
                  <a:pt x="0" y="0"/>
                </a:moveTo>
                <a:lnTo>
                  <a:pt x="7195509" y="0"/>
                </a:lnTo>
                <a:lnTo>
                  <a:pt x="7195509" y="110833"/>
                </a:lnTo>
                <a:lnTo>
                  <a:pt x="0" y="1108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965044" y="9484509"/>
            <a:ext cx="13806133" cy="814730"/>
            <a:chOff x="0" y="0"/>
            <a:chExt cx="18408178" cy="108630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8408176" cy="1086305"/>
            </a:xfrm>
            <a:custGeom>
              <a:avLst/>
              <a:gdLst/>
              <a:ahLst/>
              <a:cxnLst/>
              <a:rect l="l" t="t" r="r" b="b"/>
              <a:pathLst>
                <a:path w="18408176" h="1086305">
                  <a:moveTo>
                    <a:pt x="0" y="0"/>
                  </a:moveTo>
                  <a:lnTo>
                    <a:pt x="18408176" y="0"/>
                  </a:lnTo>
                  <a:lnTo>
                    <a:pt x="18408176" y="1086305"/>
                  </a:lnTo>
                  <a:lnTo>
                    <a:pt x="0" y="1086305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49343" r="9896" b="-245674"/>
              </a:stretch>
            </a:blipFill>
          </p:spPr>
        </p:sp>
        <p:sp>
          <p:nvSpPr>
            <p:cNvPr id="24" name="TextBox 24"/>
            <p:cNvSpPr txBox="1"/>
            <p:nvPr/>
          </p:nvSpPr>
          <p:spPr>
            <a:xfrm>
              <a:off x="0" y="-9525"/>
              <a:ext cx="18408178" cy="10958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040"/>
                </a:lnSpc>
              </a:pPr>
              <a:r>
                <a:rPr lang="en-US" sz="4200">
                  <a:solidFill>
                    <a:srgbClr val="0070C0"/>
                  </a:solidFill>
                  <a:latin typeface="Th Sarabun New"/>
                  <a:ea typeface="Th Sarabun New"/>
                  <a:cs typeface="Th Sarabun New"/>
                  <a:sym typeface="Th Sarabun New"/>
                </a:rPr>
                <a:t>วันที่ 27 มิถุนายน 2569 ณ มหาวิทยาลัยเทคโนโลยีราชมงคลสุวรรณภูมิ เขตเหนือ</a:t>
              </a:r>
            </a:p>
          </p:txBody>
        </p:sp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28107" y="-5782"/>
            <a:ext cx="406737" cy="745341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>
            <a:off x="1524324" y="17659"/>
            <a:ext cx="527009" cy="745341"/>
            <a:chOff x="0" y="0"/>
            <a:chExt cx="702678" cy="99378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702691" cy="993775"/>
            </a:xfrm>
            <a:custGeom>
              <a:avLst/>
              <a:gdLst/>
              <a:ahLst/>
              <a:cxnLst/>
              <a:rect l="l" t="t" r="r" b="b"/>
              <a:pathLst>
                <a:path w="702691" h="993775">
                  <a:moveTo>
                    <a:pt x="0" y="0"/>
                  </a:moveTo>
                  <a:lnTo>
                    <a:pt x="702691" y="0"/>
                  </a:lnTo>
                  <a:lnTo>
                    <a:pt x="702691" y="993775"/>
                  </a:lnTo>
                  <a:lnTo>
                    <a:pt x="0" y="993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r="1" b="-1"/>
              </a:stretch>
            </a:blipFill>
          </p:spPr>
        </p:sp>
      </p:grpSp>
      <p:grpSp>
        <p:nvGrpSpPr>
          <p:cNvPr id="28" name="Group 28"/>
          <p:cNvGrpSpPr/>
          <p:nvPr/>
        </p:nvGrpSpPr>
        <p:grpSpPr>
          <a:xfrm>
            <a:off x="2449725" y="-20622"/>
            <a:ext cx="980265" cy="740931"/>
            <a:chOff x="0" y="0"/>
            <a:chExt cx="1307020" cy="98790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306957" cy="987933"/>
            </a:xfrm>
            <a:custGeom>
              <a:avLst/>
              <a:gdLst/>
              <a:ahLst/>
              <a:cxnLst/>
              <a:rect l="l" t="t" r="r" b="b"/>
              <a:pathLst>
                <a:path w="1306957" h="987933">
                  <a:moveTo>
                    <a:pt x="0" y="0"/>
                  </a:moveTo>
                  <a:lnTo>
                    <a:pt x="1306957" y="0"/>
                  </a:lnTo>
                  <a:lnTo>
                    <a:pt x="1306957" y="987933"/>
                  </a:lnTo>
                  <a:lnTo>
                    <a:pt x="0" y="9879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r="-4" b="2"/>
              </a:stretch>
            </a:blipFill>
          </p:spPr>
        </p:sp>
      </p:grpSp>
      <p:grpSp>
        <p:nvGrpSpPr>
          <p:cNvPr id="30" name="Group 30"/>
          <p:cNvGrpSpPr/>
          <p:nvPr/>
        </p:nvGrpSpPr>
        <p:grpSpPr>
          <a:xfrm>
            <a:off x="11806989" y="1260446"/>
            <a:ext cx="5928377" cy="5928377"/>
            <a:chOff x="0" y="0"/>
            <a:chExt cx="812800" cy="8128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0"/>
              <a:stretch>
                <a:fillRect t="-2507" b="-30825"/>
              </a:stretch>
            </a:blipFill>
          </p:spPr>
        </p:sp>
      </p:grpSp>
      <p:sp>
        <p:nvSpPr>
          <p:cNvPr id="32" name="TextBox 32"/>
          <p:cNvSpPr txBox="1"/>
          <p:nvPr/>
        </p:nvSpPr>
        <p:spPr>
          <a:xfrm>
            <a:off x="628107" y="1319706"/>
            <a:ext cx="8952146" cy="3257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04"/>
              </a:lnSpc>
            </a:pPr>
            <a:r>
              <a:rPr lang="en-US" sz="5337" b="1">
                <a:solidFill>
                  <a:srgbClr val="FFFFFF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กรอบแนวคิดระบบตรวจสอบสิทธิ์และสนับสนุนการบริการหลังการขายอัจฉริยะ</a:t>
            </a:r>
          </a:p>
          <a:p>
            <a:pPr algn="ctr">
              <a:lnSpc>
                <a:spcPts val="6404"/>
              </a:lnSpc>
            </a:pPr>
            <a:r>
              <a:rPr lang="en-US" sz="5337" b="1">
                <a:solidFill>
                  <a:srgbClr val="FFFFFF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 ด้วยเทคโนโลยีการประมวลผลหลอมรวมข้อมูลหลายรูปแบบและแบบจำลองภาษาขนาดใหญ่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130" y="-6136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126140" y="948985"/>
            <a:ext cx="18009460" cy="1239012"/>
            <a:chOff x="0" y="0"/>
            <a:chExt cx="24012614" cy="165201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012652" cy="1652067"/>
            </a:xfrm>
            <a:custGeom>
              <a:avLst/>
              <a:gdLst/>
              <a:ahLst/>
              <a:cxnLst/>
              <a:rect l="l" t="t" r="r" b="b"/>
              <a:pathLst>
                <a:path w="24012652" h="1652067">
                  <a:moveTo>
                    <a:pt x="0" y="0"/>
                  </a:moveTo>
                  <a:lnTo>
                    <a:pt x="24012652" y="0"/>
                  </a:lnTo>
                  <a:lnTo>
                    <a:pt x="24012652" y="1652067"/>
                  </a:lnTo>
                  <a:lnTo>
                    <a:pt x="0" y="1652067"/>
                  </a:lnTo>
                  <a:close/>
                </a:path>
              </a:pathLst>
            </a:custGeom>
            <a:gradFill rotWithShape="1">
              <a:gsLst>
                <a:gs pos="0">
                  <a:srgbClr val="8EB4E3">
                    <a:alpha val="100000"/>
                  </a:srgbClr>
                </a:gs>
                <a:gs pos="100000">
                  <a:srgbClr val="558ED5">
                    <a:alpha val="100000"/>
                  </a:srgbClr>
                </a:gs>
                <a:gs pos="100000">
                  <a:srgbClr val="FFC5B3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6" name="TextBox 6"/>
            <p:cNvSpPr txBox="1"/>
            <p:nvPr/>
          </p:nvSpPr>
          <p:spPr>
            <a:xfrm>
              <a:off x="0" y="57150"/>
              <a:ext cx="24012614" cy="15948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480"/>
                </a:lnSpc>
              </a:pPr>
              <a:r>
                <a:rPr lang="en-US" sz="6000" b="1">
                  <a:solidFill>
                    <a:srgbClr val="FFFFFF"/>
                  </a:solidFill>
                  <a:latin typeface="Th Sarabun New Bold"/>
                  <a:ea typeface="Th Sarabun New Bold"/>
                  <a:cs typeface="Th Sarabun New Bold"/>
                  <a:sym typeface="Th Sarabun New Bold"/>
                </a:rPr>
                <a:t>1. ความเป็นมาและความสำคัญของปัญหา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3284763" y="8485184"/>
            <a:ext cx="718899" cy="720966"/>
          </a:xfrm>
          <a:custGeom>
            <a:avLst/>
            <a:gdLst/>
            <a:ahLst/>
            <a:cxnLst/>
            <a:rect l="l" t="t" r="r" b="b"/>
            <a:pathLst>
              <a:path w="718899" h="720966">
                <a:moveTo>
                  <a:pt x="0" y="0"/>
                </a:moveTo>
                <a:lnTo>
                  <a:pt x="718899" y="0"/>
                </a:lnTo>
                <a:lnTo>
                  <a:pt x="718899" y="720967"/>
                </a:lnTo>
                <a:lnTo>
                  <a:pt x="0" y="7209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28107" y="-3886"/>
            <a:ext cx="497824" cy="912257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524324" y="13754"/>
            <a:ext cx="649138" cy="918067"/>
            <a:chOff x="0" y="0"/>
            <a:chExt cx="865518" cy="12240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65505" cy="1224026"/>
            </a:xfrm>
            <a:custGeom>
              <a:avLst/>
              <a:gdLst/>
              <a:ahLst/>
              <a:cxnLst/>
              <a:rect l="l" t="t" r="r" b="b"/>
              <a:pathLst>
                <a:path w="865505" h="1224026">
                  <a:moveTo>
                    <a:pt x="0" y="0"/>
                  </a:moveTo>
                  <a:lnTo>
                    <a:pt x="865505" y="0"/>
                  </a:lnTo>
                  <a:lnTo>
                    <a:pt x="865505" y="1224026"/>
                  </a:lnTo>
                  <a:lnTo>
                    <a:pt x="0" y="12240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-1" b="-5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2449725" y="61360"/>
            <a:ext cx="1095146" cy="827761"/>
            <a:chOff x="0" y="0"/>
            <a:chExt cx="1460195" cy="110368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60246" cy="1103630"/>
            </a:xfrm>
            <a:custGeom>
              <a:avLst/>
              <a:gdLst/>
              <a:ahLst/>
              <a:cxnLst/>
              <a:rect l="l" t="t" r="r" b="b"/>
              <a:pathLst>
                <a:path w="1460246" h="1103630">
                  <a:moveTo>
                    <a:pt x="0" y="0"/>
                  </a:moveTo>
                  <a:lnTo>
                    <a:pt x="1460246" y="0"/>
                  </a:lnTo>
                  <a:lnTo>
                    <a:pt x="1460246" y="1103630"/>
                  </a:lnTo>
                  <a:lnTo>
                    <a:pt x="0" y="11036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r="3" b="-5"/>
              </a:stretch>
            </a:blipFill>
          </p:spPr>
        </p:sp>
      </p:grpSp>
      <p:sp>
        <p:nvSpPr>
          <p:cNvPr id="13" name="Freeform 13"/>
          <p:cNvSpPr/>
          <p:nvPr/>
        </p:nvSpPr>
        <p:spPr>
          <a:xfrm>
            <a:off x="2173197" y="6094891"/>
            <a:ext cx="3242974" cy="3259270"/>
          </a:xfrm>
          <a:custGeom>
            <a:avLst/>
            <a:gdLst/>
            <a:ahLst/>
            <a:cxnLst/>
            <a:rect l="l" t="t" r="r" b="b"/>
            <a:pathLst>
              <a:path w="3242974" h="3259270">
                <a:moveTo>
                  <a:pt x="0" y="0"/>
                </a:moveTo>
                <a:lnTo>
                  <a:pt x="3242974" y="0"/>
                </a:lnTo>
                <a:lnTo>
                  <a:pt x="3242974" y="3259270"/>
                </a:lnTo>
                <a:lnTo>
                  <a:pt x="0" y="32592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6213667" y="5508569"/>
            <a:ext cx="4431914" cy="4431914"/>
          </a:xfrm>
          <a:custGeom>
            <a:avLst/>
            <a:gdLst/>
            <a:ahLst/>
            <a:cxnLst/>
            <a:rect l="l" t="t" r="r" b="b"/>
            <a:pathLst>
              <a:path w="4431914" h="4431914">
                <a:moveTo>
                  <a:pt x="0" y="0"/>
                </a:moveTo>
                <a:lnTo>
                  <a:pt x="4431914" y="0"/>
                </a:lnTo>
                <a:lnTo>
                  <a:pt x="4431914" y="4431914"/>
                </a:lnTo>
                <a:lnTo>
                  <a:pt x="0" y="443191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3284763" y="2874244"/>
            <a:ext cx="11295722" cy="2207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4199" b="1">
                <a:solidFill>
                  <a:srgbClr val="000000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การบริหารจัดการบริการหลังการขายและการซ่อมบำรุงครุภัณฑ์คอมพิวเตอร์ของวิสาหกิจขนาดกลางและขนาดย่อม </a:t>
            </a:r>
          </a:p>
          <a:p>
            <a:pPr marL="906775" lvl="1" indent="-453388" algn="l">
              <a:lnSpc>
                <a:spcPts val="5879"/>
              </a:lnSpc>
              <a:buFont typeface="Arial"/>
              <a:buChar char="•"/>
            </a:pPr>
            <a:r>
              <a:rPr lang="en-US" sz="4199" spc="-79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ข้อจำกัด ด้านทรัพยากร ด้านกระบวนการทำงาน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234306" y="5212697"/>
            <a:ext cx="5727249" cy="4622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21"/>
              </a:lnSpc>
            </a:pPr>
            <a:r>
              <a:rPr lang="en-US" sz="4372" spc="-83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ปัญหาสำคัญ</a:t>
            </a:r>
          </a:p>
          <a:p>
            <a:pPr marL="944024" lvl="1" indent="-472012" algn="l">
              <a:lnSpc>
                <a:spcPts val="6121"/>
              </a:lnSpc>
              <a:buFont typeface="Arial"/>
              <a:buChar char="•"/>
            </a:pPr>
            <a:r>
              <a:rPr lang="en-US" sz="4372" spc="-83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ข้อมูลภาพถ่ายอุปกรณ์หน้างาน </a:t>
            </a:r>
          </a:p>
          <a:p>
            <a:pPr marL="944024" lvl="1" indent="-472012" algn="l">
              <a:lnSpc>
                <a:spcPts val="6121"/>
              </a:lnSpc>
              <a:buFont typeface="Arial"/>
              <a:buChar char="•"/>
            </a:pPr>
            <a:r>
              <a:rPr lang="en-US" sz="4372" spc="-83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ประวัติการสนทนาในแพลตฟอร์ม</a:t>
            </a:r>
          </a:p>
          <a:p>
            <a:pPr marL="944024" lvl="1" indent="-472012" algn="l">
              <a:lnSpc>
                <a:spcPts val="6121"/>
              </a:lnSpc>
              <a:buFont typeface="Arial"/>
              <a:buChar char="•"/>
            </a:pPr>
            <a:r>
              <a:rPr lang="en-US" sz="4372" spc="-83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ตรวจสอบหมายเลขครุภัณฑ์ </a:t>
            </a:r>
          </a:p>
          <a:p>
            <a:pPr marL="944024" lvl="1" indent="-472012" algn="l">
              <a:lnSpc>
                <a:spcPts val="6121"/>
              </a:lnSpc>
              <a:buFont typeface="Arial"/>
              <a:buChar char="•"/>
            </a:pPr>
            <a:r>
              <a:rPr lang="en-US" sz="4372" spc="-83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เอกสารสัญญาจัดซื้อจัดจ้าง </a:t>
            </a:r>
          </a:p>
          <a:p>
            <a:pPr marL="944024" lvl="1" indent="-472012" algn="l">
              <a:lnSpc>
                <a:spcPts val="6121"/>
              </a:lnSpc>
              <a:buFont typeface="Arial"/>
              <a:buChar char="•"/>
            </a:pPr>
            <a:r>
              <a:rPr lang="en-US" sz="4372" spc="-83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ใบเสร็จรับเงิน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193" y="-6136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126140" y="948985"/>
            <a:ext cx="18009460" cy="1239012"/>
            <a:chOff x="0" y="0"/>
            <a:chExt cx="24012614" cy="165201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012652" cy="1652067"/>
            </a:xfrm>
            <a:custGeom>
              <a:avLst/>
              <a:gdLst/>
              <a:ahLst/>
              <a:cxnLst/>
              <a:rect l="l" t="t" r="r" b="b"/>
              <a:pathLst>
                <a:path w="24012652" h="1652067">
                  <a:moveTo>
                    <a:pt x="0" y="0"/>
                  </a:moveTo>
                  <a:lnTo>
                    <a:pt x="24012652" y="0"/>
                  </a:lnTo>
                  <a:lnTo>
                    <a:pt x="24012652" y="1652067"/>
                  </a:lnTo>
                  <a:lnTo>
                    <a:pt x="0" y="1652067"/>
                  </a:lnTo>
                  <a:close/>
                </a:path>
              </a:pathLst>
            </a:custGeom>
            <a:gradFill rotWithShape="1">
              <a:gsLst>
                <a:gs pos="0">
                  <a:srgbClr val="8EB4E3">
                    <a:alpha val="100000"/>
                  </a:srgbClr>
                </a:gs>
                <a:gs pos="100000">
                  <a:srgbClr val="558ED5">
                    <a:alpha val="100000"/>
                  </a:srgbClr>
                </a:gs>
                <a:gs pos="100000">
                  <a:srgbClr val="FFC5B3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6" name="TextBox 6"/>
            <p:cNvSpPr txBox="1"/>
            <p:nvPr/>
          </p:nvSpPr>
          <p:spPr>
            <a:xfrm>
              <a:off x="0" y="57150"/>
              <a:ext cx="24012614" cy="15948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480"/>
                </a:lnSpc>
              </a:pPr>
              <a:r>
                <a:rPr lang="en-US" sz="6000" b="1">
                  <a:solidFill>
                    <a:srgbClr val="FFFFFF"/>
                  </a:solidFill>
                  <a:latin typeface="Th Sarabun New Bold"/>
                  <a:ea typeface="Th Sarabun New Bold"/>
                  <a:cs typeface="Th Sarabun New Bold"/>
                  <a:sym typeface="Th Sarabun New Bold"/>
                </a:rPr>
                <a:t>1. ความเป็นมาและความสำคัญของปัญหา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8107" y="-3886"/>
            <a:ext cx="497824" cy="912257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524324" y="13754"/>
            <a:ext cx="649138" cy="918067"/>
            <a:chOff x="0" y="0"/>
            <a:chExt cx="865518" cy="12240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65505" cy="1224026"/>
            </a:xfrm>
            <a:custGeom>
              <a:avLst/>
              <a:gdLst/>
              <a:ahLst/>
              <a:cxnLst/>
              <a:rect l="l" t="t" r="r" b="b"/>
              <a:pathLst>
                <a:path w="865505" h="1224026">
                  <a:moveTo>
                    <a:pt x="0" y="0"/>
                  </a:moveTo>
                  <a:lnTo>
                    <a:pt x="865505" y="0"/>
                  </a:lnTo>
                  <a:lnTo>
                    <a:pt x="865505" y="1224026"/>
                  </a:lnTo>
                  <a:lnTo>
                    <a:pt x="0" y="12240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1" b="-5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2449725" y="61360"/>
            <a:ext cx="1095146" cy="827761"/>
            <a:chOff x="0" y="0"/>
            <a:chExt cx="1460195" cy="110368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60246" cy="1103630"/>
            </a:xfrm>
            <a:custGeom>
              <a:avLst/>
              <a:gdLst/>
              <a:ahLst/>
              <a:cxnLst/>
              <a:rect l="l" t="t" r="r" b="b"/>
              <a:pathLst>
                <a:path w="1460246" h="1103630">
                  <a:moveTo>
                    <a:pt x="0" y="0"/>
                  </a:moveTo>
                  <a:lnTo>
                    <a:pt x="1460246" y="0"/>
                  </a:lnTo>
                  <a:lnTo>
                    <a:pt x="1460246" y="1103630"/>
                  </a:lnTo>
                  <a:lnTo>
                    <a:pt x="0" y="11036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3" b="-5"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2497950" y="2730331"/>
            <a:ext cx="13334486" cy="6327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99"/>
              </a:lnSpc>
              <a:spcBef>
                <a:spcPct val="0"/>
              </a:spcBef>
            </a:pPr>
            <a:r>
              <a:rPr lang="en-US" sz="3999" b="1" u="none" strike="noStrike">
                <a:solidFill>
                  <a:srgbClr val="000000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การทบทวนวรรณกรรมที่เกี่ยวข้อง </a:t>
            </a:r>
          </a:p>
          <a:p>
            <a:pPr marL="0" lvl="0" indent="0" algn="ctr">
              <a:lnSpc>
                <a:spcPts val="5599"/>
              </a:lnSpc>
              <a:spcBef>
                <a:spcPct val="0"/>
              </a:spcBef>
            </a:pPr>
            <a:r>
              <a:rPr lang="en-US" sz="3999" b="1" u="none" strike="noStrike">
                <a:solidFill>
                  <a:srgbClr val="000000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A Dual-Channel Multimodal RAG System: OCR- and Semantic Description-Driven Question Answering for Industrial Robot After-Sales Service [1]</a:t>
            </a:r>
          </a:p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u="none" strike="noStrike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ใช้เทคโนโลยี OCR สกัดข้อความจากภาพถ่าย ร่วมกับคลังข้อมูลเวกเตอร์และ</a:t>
            </a:r>
          </a:p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u="none" strike="noStrike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เทคนิคการสร้างคำตอบโดยเสริมด้วยการค้นคืนข้อมูล (Retrieval-Augmented Generation: RAG) </a:t>
            </a:r>
          </a:p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u="none" strike="noStrike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ผลทดสอบกับข้อมูลจริง:</a:t>
            </a:r>
          </a:p>
          <a:p>
            <a:pPr marL="863599" lvl="1" indent="-431800" algn="l">
              <a:lnSpc>
                <a:spcPts val="5599"/>
              </a:lnSpc>
              <a:buFont typeface="Arial"/>
              <a:buChar char="•"/>
            </a:pPr>
            <a:r>
              <a:rPr lang="en-US" sz="3999" u="none" strike="noStrike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ความแม่นยำตอบคำถามโดยรวม 87.9% (สูงกว่าใช้ LLM อย่างเดียว 35.6%)</a:t>
            </a:r>
          </a:p>
          <a:p>
            <a:pPr marL="863599" lvl="1" indent="-431800" algn="l">
              <a:lnSpc>
                <a:spcPts val="5599"/>
              </a:lnSpc>
              <a:buFont typeface="Arial"/>
              <a:buChar char="•"/>
            </a:pPr>
            <a:r>
              <a:rPr lang="en-US" sz="3999" u="none" strike="noStrike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คำถามเกี่ยวกับรูปภาพ แม่นยำเพิ่มจาก 46.7% เป็น 83.3%</a:t>
            </a:r>
          </a:p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u="none" strike="noStrike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สรุป: กรอบการทำงานนี้นำไปใช้งานจริงได้ในระดับระบบ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193" y="-6136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126140" y="948985"/>
            <a:ext cx="18009460" cy="1239012"/>
            <a:chOff x="0" y="0"/>
            <a:chExt cx="24012614" cy="165201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012652" cy="1652067"/>
            </a:xfrm>
            <a:custGeom>
              <a:avLst/>
              <a:gdLst/>
              <a:ahLst/>
              <a:cxnLst/>
              <a:rect l="l" t="t" r="r" b="b"/>
              <a:pathLst>
                <a:path w="24012652" h="1652067">
                  <a:moveTo>
                    <a:pt x="0" y="0"/>
                  </a:moveTo>
                  <a:lnTo>
                    <a:pt x="24012652" y="0"/>
                  </a:lnTo>
                  <a:lnTo>
                    <a:pt x="24012652" y="1652067"/>
                  </a:lnTo>
                  <a:lnTo>
                    <a:pt x="0" y="1652067"/>
                  </a:lnTo>
                  <a:close/>
                </a:path>
              </a:pathLst>
            </a:custGeom>
            <a:gradFill rotWithShape="1">
              <a:gsLst>
                <a:gs pos="0">
                  <a:srgbClr val="8EB4E3">
                    <a:alpha val="100000"/>
                  </a:srgbClr>
                </a:gs>
                <a:gs pos="100000">
                  <a:srgbClr val="558ED5">
                    <a:alpha val="100000"/>
                  </a:srgbClr>
                </a:gs>
                <a:gs pos="100000">
                  <a:srgbClr val="FFC5B3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6" name="TextBox 6"/>
            <p:cNvSpPr txBox="1"/>
            <p:nvPr/>
          </p:nvSpPr>
          <p:spPr>
            <a:xfrm>
              <a:off x="0" y="57150"/>
              <a:ext cx="24012614" cy="15948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480"/>
                </a:lnSpc>
              </a:pPr>
              <a:r>
                <a:rPr lang="en-US" sz="6000" b="1">
                  <a:solidFill>
                    <a:srgbClr val="FFFFFF"/>
                  </a:solidFill>
                  <a:latin typeface="Th Sarabun New Bold"/>
                  <a:ea typeface="Th Sarabun New Bold"/>
                  <a:cs typeface="Th Sarabun New Bold"/>
                  <a:sym typeface="Th Sarabun New Bold"/>
                </a:rPr>
                <a:t>1. ความเป็นมาและความสำคัญของปัญหา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8107" y="-3886"/>
            <a:ext cx="497824" cy="912257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524324" y="13754"/>
            <a:ext cx="649138" cy="918067"/>
            <a:chOff x="0" y="0"/>
            <a:chExt cx="865518" cy="12240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65505" cy="1224026"/>
            </a:xfrm>
            <a:custGeom>
              <a:avLst/>
              <a:gdLst/>
              <a:ahLst/>
              <a:cxnLst/>
              <a:rect l="l" t="t" r="r" b="b"/>
              <a:pathLst>
                <a:path w="865505" h="1224026">
                  <a:moveTo>
                    <a:pt x="0" y="0"/>
                  </a:moveTo>
                  <a:lnTo>
                    <a:pt x="865505" y="0"/>
                  </a:lnTo>
                  <a:lnTo>
                    <a:pt x="865505" y="1224026"/>
                  </a:lnTo>
                  <a:lnTo>
                    <a:pt x="0" y="12240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1" b="-5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2449725" y="61360"/>
            <a:ext cx="1095146" cy="827761"/>
            <a:chOff x="0" y="0"/>
            <a:chExt cx="1460195" cy="110368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60246" cy="1103630"/>
            </a:xfrm>
            <a:custGeom>
              <a:avLst/>
              <a:gdLst/>
              <a:ahLst/>
              <a:cxnLst/>
              <a:rect l="l" t="t" r="r" b="b"/>
              <a:pathLst>
                <a:path w="1460246" h="1103630">
                  <a:moveTo>
                    <a:pt x="0" y="0"/>
                  </a:moveTo>
                  <a:lnTo>
                    <a:pt x="1460246" y="0"/>
                  </a:lnTo>
                  <a:lnTo>
                    <a:pt x="1460246" y="1103630"/>
                  </a:lnTo>
                  <a:lnTo>
                    <a:pt x="0" y="11036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3" b="-5"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1466561" y="2760650"/>
            <a:ext cx="15328617" cy="7032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99"/>
              </a:lnSpc>
              <a:spcBef>
                <a:spcPct val="0"/>
              </a:spcBef>
            </a:pPr>
            <a:r>
              <a:rPr lang="en-US" sz="3999" b="1" u="none" strike="noStrike">
                <a:solidFill>
                  <a:srgbClr val="000000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การทบทวนวรรณกรรมที่เกี่ยวข้อง</a:t>
            </a:r>
          </a:p>
          <a:p>
            <a:pPr marL="0" lvl="0" indent="0" algn="ctr">
              <a:lnSpc>
                <a:spcPts val="5599"/>
              </a:lnSpc>
              <a:spcBef>
                <a:spcPct val="0"/>
              </a:spcBef>
            </a:pPr>
            <a:r>
              <a:rPr lang="en-US" sz="3999" b="1" u="none" strike="noStrike">
                <a:solidFill>
                  <a:srgbClr val="000000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Design of a RAG-Based Customer Service Chatbot Enhanced with Knowledge Graph and GPT Evaluation: A Case Study in the Import Trade Industry [2]</a:t>
            </a:r>
          </a:p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 u="none" strike="noStrike">
                <a:solidFill>
                  <a:srgbClr val="000000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ปัญหา:</a:t>
            </a:r>
            <a:r>
              <a:rPr lang="en-US" sz="3999" u="none" strike="noStrike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 ข้อมูลสำคัญขององค์กรกระจัดกระจายในหลายรูปแบบ (PDF, Excel, บันทึกประชุม) ทำให้แชตบอตแบบเดิมขาดความเข้าใจเชิงความหมาย (Semantic Depth) และตอบคำถามที่ต้องใช้ตรรกะหลายขั้นตอนไม่ได้</a:t>
            </a:r>
          </a:p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 u="none" strike="noStrike">
                <a:solidFill>
                  <a:srgbClr val="000000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แนวทางแก้ไข:</a:t>
            </a:r>
            <a:r>
              <a:rPr lang="en-US" sz="3999" u="none" strike="noStrike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 ใช้ RAG (Retrieval-Augmented Generation) แบบเวกเตอร์ ช่วยลดความผิดพลาดของ AI ได้ระดับหนึ่ง แต่ยังจัดการตรรกะทางธุรกิจที่ซับซ้อนไม่ดีพอ จึงเสริมด้วย Knowledge Graph เพื่อเชื่อมโยงความสัมพันธ์ระหว่าง Entities และกฎเกณฑ์อย่างแม่นยำ</a:t>
            </a:r>
          </a:p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 u="none" strike="noStrike">
                <a:solidFill>
                  <a:srgbClr val="000000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ผลลัพธ์:</a:t>
            </a:r>
            <a:r>
              <a:rPr lang="en-US" sz="3999" u="none" strike="noStrike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 ระบบ RAG + Knowledge Graph ได้คะแนนสูงสุด ชนะ 74.3% ของคำถามทั้งหมด เพิ่มความแม่นยำเชิงความหมาย และแปลงข้อมูลกระจัดกระจายเป็นเครือข่ายความรู้ที่สืบย้อนกลับได้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193" y="-6136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126140" y="948985"/>
            <a:ext cx="18009460" cy="1239012"/>
            <a:chOff x="0" y="0"/>
            <a:chExt cx="24012614" cy="165201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012652" cy="1652067"/>
            </a:xfrm>
            <a:custGeom>
              <a:avLst/>
              <a:gdLst/>
              <a:ahLst/>
              <a:cxnLst/>
              <a:rect l="l" t="t" r="r" b="b"/>
              <a:pathLst>
                <a:path w="24012652" h="1652067">
                  <a:moveTo>
                    <a:pt x="0" y="0"/>
                  </a:moveTo>
                  <a:lnTo>
                    <a:pt x="24012652" y="0"/>
                  </a:lnTo>
                  <a:lnTo>
                    <a:pt x="24012652" y="1652067"/>
                  </a:lnTo>
                  <a:lnTo>
                    <a:pt x="0" y="1652067"/>
                  </a:lnTo>
                  <a:close/>
                </a:path>
              </a:pathLst>
            </a:custGeom>
            <a:gradFill rotWithShape="1">
              <a:gsLst>
                <a:gs pos="0">
                  <a:srgbClr val="8EB4E3">
                    <a:alpha val="100000"/>
                  </a:srgbClr>
                </a:gs>
                <a:gs pos="100000">
                  <a:srgbClr val="558ED5">
                    <a:alpha val="100000"/>
                  </a:srgbClr>
                </a:gs>
                <a:gs pos="100000">
                  <a:srgbClr val="FFC5B3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6" name="TextBox 6"/>
            <p:cNvSpPr txBox="1"/>
            <p:nvPr/>
          </p:nvSpPr>
          <p:spPr>
            <a:xfrm>
              <a:off x="0" y="57150"/>
              <a:ext cx="24012614" cy="15948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480"/>
                </a:lnSpc>
              </a:pPr>
              <a:r>
                <a:rPr lang="en-US" sz="6000" b="1">
                  <a:solidFill>
                    <a:srgbClr val="FFFFFF"/>
                  </a:solidFill>
                  <a:latin typeface="Th Sarabun New Bold"/>
                  <a:ea typeface="Th Sarabun New Bold"/>
                  <a:cs typeface="Th Sarabun New Bold"/>
                  <a:sym typeface="Th Sarabun New Bold"/>
                </a:rPr>
                <a:t>1. ความเป็นมาและความสำคัญของปัญหา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8107" y="-3886"/>
            <a:ext cx="497824" cy="912257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524324" y="13754"/>
            <a:ext cx="649138" cy="918067"/>
            <a:chOff x="0" y="0"/>
            <a:chExt cx="865518" cy="12240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65505" cy="1224026"/>
            </a:xfrm>
            <a:custGeom>
              <a:avLst/>
              <a:gdLst/>
              <a:ahLst/>
              <a:cxnLst/>
              <a:rect l="l" t="t" r="r" b="b"/>
              <a:pathLst>
                <a:path w="865505" h="1224026">
                  <a:moveTo>
                    <a:pt x="0" y="0"/>
                  </a:moveTo>
                  <a:lnTo>
                    <a:pt x="865505" y="0"/>
                  </a:lnTo>
                  <a:lnTo>
                    <a:pt x="865505" y="1224026"/>
                  </a:lnTo>
                  <a:lnTo>
                    <a:pt x="0" y="12240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1" b="-5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2449725" y="61360"/>
            <a:ext cx="1095146" cy="827761"/>
            <a:chOff x="0" y="0"/>
            <a:chExt cx="1460195" cy="110368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60246" cy="1103630"/>
            </a:xfrm>
            <a:custGeom>
              <a:avLst/>
              <a:gdLst/>
              <a:ahLst/>
              <a:cxnLst/>
              <a:rect l="l" t="t" r="r" b="b"/>
              <a:pathLst>
                <a:path w="1460246" h="1103630">
                  <a:moveTo>
                    <a:pt x="0" y="0"/>
                  </a:moveTo>
                  <a:lnTo>
                    <a:pt x="1460246" y="0"/>
                  </a:lnTo>
                  <a:lnTo>
                    <a:pt x="1460246" y="1103630"/>
                  </a:lnTo>
                  <a:lnTo>
                    <a:pt x="0" y="11036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3" b="-5"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2449725" y="2920904"/>
            <a:ext cx="12932619" cy="4213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99"/>
              </a:lnSpc>
              <a:spcBef>
                <a:spcPct val="0"/>
              </a:spcBef>
            </a:pPr>
            <a:r>
              <a:rPr lang="en-US" sz="3999" b="1" u="none" strike="noStrike">
                <a:solidFill>
                  <a:srgbClr val="000000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การทบทวนวรรณกรรมที่เกี่ยวข้อง</a:t>
            </a:r>
          </a:p>
          <a:p>
            <a:pPr marL="0" lvl="0" indent="0" algn="ctr">
              <a:lnSpc>
                <a:spcPts val="5599"/>
              </a:lnSpc>
              <a:spcBef>
                <a:spcPct val="0"/>
              </a:spcBef>
            </a:pPr>
            <a:r>
              <a:rPr lang="en-US" sz="3999" b="1" u="none" strike="noStrike">
                <a:solidFill>
                  <a:srgbClr val="000000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A Survey on Multimodal Large Language Models [3]</a:t>
            </a:r>
          </a:p>
          <a:p>
            <a:pPr marL="0" lvl="0" indent="0" algn="ctr">
              <a:lnSpc>
                <a:spcPts val="5599"/>
              </a:lnSpc>
              <a:spcBef>
                <a:spcPct val="0"/>
              </a:spcBef>
            </a:pPr>
            <a:endParaRPr lang="en-US" sz="3999" b="1" u="none" strike="noStrike">
              <a:solidFill>
                <a:srgbClr val="000000"/>
              </a:solidFill>
              <a:latin typeface="Th Sarabun New Bold"/>
              <a:ea typeface="Th Sarabun New Bold"/>
              <a:cs typeface="Th Sarabun New Bold"/>
              <a:sym typeface="Th Sarabun New Bold"/>
            </a:endParaRPr>
          </a:p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 u="none" strike="noStrike">
                <a:solidFill>
                  <a:srgbClr val="000000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ความก้าวหน้าของแบบจำลองภาษาขนาดใหญ่หลายรูปแบบ (MLLMs) </a:t>
            </a:r>
          </a:p>
          <a:p>
            <a:pPr marL="863599" lvl="1" indent="-431800" algn="l">
              <a:lnSpc>
                <a:spcPts val="5599"/>
              </a:lnSpc>
              <a:buFont typeface="Arial"/>
              <a:buChar char="•"/>
            </a:pPr>
            <a:r>
              <a:rPr lang="en-US" sz="3999" u="none" strike="noStrike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ช่วยให้ระบบเชื่อมโยงและประมวลผลข้อมูลภาพถ่ายกับข้อความร่วมกันในพื้นที่เวกเตอร์เดียวกันได้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193" y="-6136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126140" y="948985"/>
            <a:ext cx="18009460" cy="1239012"/>
            <a:chOff x="0" y="0"/>
            <a:chExt cx="24012614" cy="165201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012652" cy="1652067"/>
            </a:xfrm>
            <a:custGeom>
              <a:avLst/>
              <a:gdLst/>
              <a:ahLst/>
              <a:cxnLst/>
              <a:rect l="l" t="t" r="r" b="b"/>
              <a:pathLst>
                <a:path w="24012652" h="1652067">
                  <a:moveTo>
                    <a:pt x="0" y="0"/>
                  </a:moveTo>
                  <a:lnTo>
                    <a:pt x="24012652" y="0"/>
                  </a:lnTo>
                  <a:lnTo>
                    <a:pt x="24012652" y="1652067"/>
                  </a:lnTo>
                  <a:lnTo>
                    <a:pt x="0" y="1652067"/>
                  </a:lnTo>
                  <a:close/>
                </a:path>
              </a:pathLst>
            </a:custGeom>
            <a:gradFill rotWithShape="1">
              <a:gsLst>
                <a:gs pos="0">
                  <a:srgbClr val="8EB4E3">
                    <a:alpha val="100000"/>
                  </a:srgbClr>
                </a:gs>
                <a:gs pos="100000">
                  <a:srgbClr val="558ED5">
                    <a:alpha val="100000"/>
                  </a:srgbClr>
                </a:gs>
                <a:gs pos="100000">
                  <a:srgbClr val="FFC5B3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6" name="TextBox 6"/>
            <p:cNvSpPr txBox="1"/>
            <p:nvPr/>
          </p:nvSpPr>
          <p:spPr>
            <a:xfrm>
              <a:off x="0" y="57150"/>
              <a:ext cx="24012614" cy="15948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480"/>
                </a:lnSpc>
              </a:pPr>
              <a:r>
                <a:rPr lang="en-US" sz="6000" b="1">
                  <a:solidFill>
                    <a:srgbClr val="FFFFFF"/>
                  </a:solidFill>
                  <a:latin typeface="Th Sarabun New Bold"/>
                  <a:ea typeface="Th Sarabun New Bold"/>
                  <a:cs typeface="Th Sarabun New Bold"/>
                  <a:sym typeface="Th Sarabun New Bold"/>
                </a:rPr>
                <a:t>1. ความเป็นมาและความสำคัญของปัญหา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8107" y="-3886"/>
            <a:ext cx="497824" cy="912257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524324" y="13754"/>
            <a:ext cx="649138" cy="918067"/>
            <a:chOff x="0" y="0"/>
            <a:chExt cx="865518" cy="12240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65505" cy="1224026"/>
            </a:xfrm>
            <a:custGeom>
              <a:avLst/>
              <a:gdLst/>
              <a:ahLst/>
              <a:cxnLst/>
              <a:rect l="l" t="t" r="r" b="b"/>
              <a:pathLst>
                <a:path w="865505" h="1224026">
                  <a:moveTo>
                    <a:pt x="0" y="0"/>
                  </a:moveTo>
                  <a:lnTo>
                    <a:pt x="865505" y="0"/>
                  </a:lnTo>
                  <a:lnTo>
                    <a:pt x="865505" y="1224026"/>
                  </a:lnTo>
                  <a:lnTo>
                    <a:pt x="0" y="12240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1" b="-5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2449725" y="61360"/>
            <a:ext cx="1095146" cy="827761"/>
            <a:chOff x="0" y="0"/>
            <a:chExt cx="1460195" cy="110368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60246" cy="1103630"/>
            </a:xfrm>
            <a:custGeom>
              <a:avLst/>
              <a:gdLst/>
              <a:ahLst/>
              <a:cxnLst/>
              <a:rect l="l" t="t" r="r" b="b"/>
              <a:pathLst>
                <a:path w="1460246" h="1103630">
                  <a:moveTo>
                    <a:pt x="0" y="0"/>
                  </a:moveTo>
                  <a:lnTo>
                    <a:pt x="1460246" y="0"/>
                  </a:lnTo>
                  <a:lnTo>
                    <a:pt x="1460246" y="1103630"/>
                  </a:lnTo>
                  <a:lnTo>
                    <a:pt x="0" y="11036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3" b="-5"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1456406" y="2409970"/>
            <a:ext cx="15348927" cy="6327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99"/>
              </a:lnSpc>
              <a:spcBef>
                <a:spcPct val="0"/>
              </a:spcBef>
            </a:pPr>
            <a:r>
              <a:rPr lang="en-US" sz="3999" b="1" u="none" strike="noStrike">
                <a:solidFill>
                  <a:srgbClr val="000000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การทบทวนวรรณกรรมที่เกี่ยวข้อง</a:t>
            </a:r>
          </a:p>
          <a:p>
            <a:pPr marL="0" lvl="0" indent="0" algn="ctr">
              <a:lnSpc>
                <a:spcPts val="5599"/>
              </a:lnSpc>
              <a:spcBef>
                <a:spcPct val="0"/>
              </a:spcBef>
            </a:pPr>
            <a:r>
              <a:rPr lang="en-US" sz="3999" b="1" u="none" strike="noStrike">
                <a:solidFill>
                  <a:srgbClr val="000000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Research on an intelligent tutoring system based on automatic construction of multimodal knowledge graphs and retrieval-augmented generation [4]</a:t>
            </a:r>
          </a:p>
          <a:p>
            <a:pPr marL="0" lvl="0" indent="0" algn="ctr">
              <a:lnSpc>
                <a:spcPts val="5599"/>
              </a:lnSpc>
              <a:spcBef>
                <a:spcPct val="0"/>
              </a:spcBef>
            </a:pPr>
            <a:endParaRPr lang="en-US" sz="3999" b="1" u="none" strike="noStrike">
              <a:solidFill>
                <a:srgbClr val="000000"/>
              </a:solidFill>
              <a:latin typeface="Th Sarabun New Bold"/>
              <a:ea typeface="Th Sarabun New Bold"/>
              <a:cs typeface="Th Sarabun New Bold"/>
              <a:sym typeface="Th Sarabun New Bold"/>
            </a:endParaRPr>
          </a:p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u="none" strike="noStrike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ระบบการสอนอัจฉริยะที่ใช้:</a:t>
            </a:r>
          </a:p>
          <a:p>
            <a:pPr marL="863599" lvl="1" indent="-431800" algn="l">
              <a:lnSpc>
                <a:spcPts val="5599"/>
              </a:lnSpc>
              <a:buFont typeface="Arial"/>
              <a:buChar char="•"/>
            </a:pPr>
            <a:r>
              <a:rPr lang="en-US" sz="3999" u="none" strike="noStrike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สร้าง Knowledge Graph พหุรูปแบบอัตโนมัติ + เทคนิค RAG</a:t>
            </a:r>
          </a:p>
          <a:p>
            <a:pPr marL="863599" lvl="1" indent="-431800" algn="l">
              <a:lnSpc>
                <a:spcPts val="5599"/>
              </a:lnSpc>
              <a:buFont typeface="Arial"/>
              <a:buChar char="•"/>
            </a:pPr>
            <a:r>
              <a:rPr lang="en-US" sz="3999" u="none" strike="noStrike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OCR สกัดข้อมูลจากไฟล์ / เสียงจากวิดีโอ ผสานกับภาพและข้อความจากตำรา</a:t>
            </a:r>
          </a:p>
          <a:p>
            <a:pPr marL="863599" lvl="1" indent="-431800" algn="l">
              <a:lnSpc>
                <a:spcPts val="5599"/>
              </a:lnSpc>
              <a:buFont typeface="Arial"/>
              <a:buChar char="•"/>
            </a:pPr>
            <a:r>
              <a:rPr lang="en-US" sz="3999" u="none" strike="noStrike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จัดเก็บแบบคู่ (Dual-storage): ฐานข้อมูลกราฟ + ฐานข้อมูลเวกเตอร์</a:t>
            </a:r>
          </a:p>
          <a:p>
            <a:pPr marL="863599" lvl="1" indent="-431800" algn="l">
              <a:lnSpc>
                <a:spcPts val="5599"/>
              </a:lnSpc>
              <a:buFont typeface="Arial"/>
              <a:buChar char="•"/>
            </a:pPr>
            <a:r>
              <a:rPr lang="en-US" sz="3999" u="none" strike="noStrike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LLM แปลงคำถาม → ดึงข้อมูลโครงสร้าง + ข้อความที่คล้ายกัน → สร้างคำตอบแม่นยำพร้อมอธิบายเหตุผล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193" y="-6136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126140" y="948985"/>
            <a:ext cx="18009460" cy="1239012"/>
            <a:chOff x="0" y="0"/>
            <a:chExt cx="24012614" cy="165201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012652" cy="1652067"/>
            </a:xfrm>
            <a:custGeom>
              <a:avLst/>
              <a:gdLst/>
              <a:ahLst/>
              <a:cxnLst/>
              <a:rect l="l" t="t" r="r" b="b"/>
              <a:pathLst>
                <a:path w="24012652" h="1652067">
                  <a:moveTo>
                    <a:pt x="0" y="0"/>
                  </a:moveTo>
                  <a:lnTo>
                    <a:pt x="24012652" y="0"/>
                  </a:lnTo>
                  <a:lnTo>
                    <a:pt x="24012652" y="1652067"/>
                  </a:lnTo>
                  <a:lnTo>
                    <a:pt x="0" y="1652067"/>
                  </a:lnTo>
                  <a:close/>
                </a:path>
              </a:pathLst>
            </a:custGeom>
            <a:gradFill rotWithShape="1">
              <a:gsLst>
                <a:gs pos="0">
                  <a:srgbClr val="8EB4E3">
                    <a:alpha val="100000"/>
                  </a:srgbClr>
                </a:gs>
                <a:gs pos="100000">
                  <a:srgbClr val="558ED5">
                    <a:alpha val="100000"/>
                  </a:srgbClr>
                </a:gs>
                <a:gs pos="100000">
                  <a:srgbClr val="FFC5B3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6" name="TextBox 6"/>
            <p:cNvSpPr txBox="1"/>
            <p:nvPr/>
          </p:nvSpPr>
          <p:spPr>
            <a:xfrm>
              <a:off x="0" y="57150"/>
              <a:ext cx="24012614" cy="15948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480"/>
                </a:lnSpc>
              </a:pPr>
              <a:r>
                <a:rPr lang="en-US" sz="6000" b="1">
                  <a:solidFill>
                    <a:srgbClr val="FFFFFF"/>
                  </a:solidFill>
                  <a:latin typeface="Th Sarabun New Bold"/>
                  <a:ea typeface="Th Sarabun New Bold"/>
                  <a:cs typeface="Th Sarabun New Bold"/>
                  <a:sym typeface="Th Sarabun New Bold"/>
                </a:rPr>
                <a:t>1. ความเป็นมาและความสำคัญของปัญหา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8107" y="-3886"/>
            <a:ext cx="497824" cy="912257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524324" y="13754"/>
            <a:ext cx="649138" cy="918067"/>
            <a:chOff x="0" y="0"/>
            <a:chExt cx="865518" cy="12240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65505" cy="1224026"/>
            </a:xfrm>
            <a:custGeom>
              <a:avLst/>
              <a:gdLst/>
              <a:ahLst/>
              <a:cxnLst/>
              <a:rect l="l" t="t" r="r" b="b"/>
              <a:pathLst>
                <a:path w="865505" h="1224026">
                  <a:moveTo>
                    <a:pt x="0" y="0"/>
                  </a:moveTo>
                  <a:lnTo>
                    <a:pt x="865505" y="0"/>
                  </a:lnTo>
                  <a:lnTo>
                    <a:pt x="865505" y="1224026"/>
                  </a:lnTo>
                  <a:lnTo>
                    <a:pt x="0" y="12240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1" b="-5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2449725" y="61360"/>
            <a:ext cx="1095146" cy="827761"/>
            <a:chOff x="0" y="0"/>
            <a:chExt cx="1460195" cy="110368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60246" cy="1103630"/>
            </a:xfrm>
            <a:custGeom>
              <a:avLst/>
              <a:gdLst/>
              <a:ahLst/>
              <a:cxnLst/>
              <a:rect l="l" t="t" r="r" b="b"/>
              <a:pathLst>
                <a:path w="1460246" h="1103630">
                  <a:moveTo>
                    <a:pt x="0" y="0"/>
                  </a:moveTo>
                  <a:lnTo>
                    <a:pt x="1460246" y="0"/>
                  </a:lnTo>
                  <a:lnTo>
                    <a:pt x="1460246" y="1103630"/>
                  </a:lnTo>
                  <a:lnTo>
                    <a:pt x="0" y="11036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3" b="-5"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2270765" y="2593228"/>
            <a:ext cx="13788856" cy="7235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79"/>
              </a:lnSpc>
              <a:spcBef>
                <a:spcPct val="0"/>
              </a:spcBef>
            </a:pPr>
            <a:r>
              <a:rPr lang="en-US" sz="3999" u="none" strike="noStrike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    </a:t>
            </a:r>
            <a:r>
              <a:rPr lang="en-US" sz="3999" b="1" u="none" strike="noStrike">
                <a:solidFill>
                  <a:srgbClr val="000000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 ผู้วิจัยเสนอพัฒนากรอบแนวคิดระบบตรวจสอบสิทธิ์และสนับสนุนการบริการหลังการขายอัจฉริยะด้วยเทคโนโลยีการประมวลผลหลอมรวมข้อมูลหลายรูปแบบและแบบจำลองภาษาขนาดใหญ่ </a:t>
            </a:r>
          </a:p>
          <a:p>
            <a:pPr marL="0" lvl="0" indent="0" algn="ctr">
              <a:lnSpc>
                <a:spcPts val="4079"/>
              </a:lnSpc>
              <a:spcBef>
                <a:spcPct val="0"/>
              </a:spcBef>
            </a:pPr>
            <a:endParaRPr lang="en-US" sz="3999" b="1" u="none" strike="noStrike">
              <a:solidFill>
                <a:srgbClr val="000000"/>
              </a:solidFill>
              <a:latin typeface="Th Sarabun New Bold"/>
              <a:ea typeface="Th Sarabun New Bold"/>
              <a:cs typeface="Th Sarabun New Bold"/>
              <a:sym typeface="Th Sarabun New Bold"/>
            </a:endParaRPr>
          </a:p>
          <a:p>
            <a:pPr marL="0" lvl="0" indent="0" algn="l">
              <a:lnSpc>
                <a:spcPts val="4079"/>
              </a:lnSpc>
              <a:spcBef>
                <a:spcPct val="0"/>
              </a:spcBef>
            </a:pPr>
            <a:r>
              <a:rPr lang="en-US" sz="3999" u="none" strike="noStrike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โดยผสานเทคโนโลยี 3 ส่วน ได้แก่</a:t>
            </a:r>
          </a:p>
          <a:p>
            <a:pPr marL="863599" lvl="1" indent="-431800" algn="l">
              <a:lnSpc>
                <a:spcPts val="4079"/>
              </a:lnSpc>
              <a:buAutoNum type="arabicPeriod"/>
            </a:pPr>
            <a:r>
              <a:rPr lang="en-US" sz="3999" u="none" strike="noStrike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Multimodal Data Fusion - ประมวลผลข้อมูลหลายรูปแบบ</a:t>
            </a:r>
          </a:p>
          <a:p>
            <a:pPr marL="863599" lvl="1" indent="-431800" algn="l">
              <a:lnSpc>
                <a:spcPts val="4079"/>
              </a:lnSpc>
              <a:buAutoNum type="arabicPeriod"/>
            </a:pPr>
            <a:r>
              <a:rPr lang="en-US" sz="3999" u="none" strike="noStrike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RAG - สร้างคำตอบโดยเสริมด้วยการค้นคืนข้อมูล</a:t>
            </a:r>
          </a:p>
          <a:p>
            <a:pPr marL="863599" lvl="1" indent="-431800" algn="l">
              <a:lnSpc>
                <a:spcPts val="4079"/>
              </a:lnSpc>
              <a:buAutoNum type="arabicPeriod"/>
            </a:pPr>
            <a:r>
              <a:rPr lang="en-US" sz="3999" u="none" strike="noStrike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LLMs - แบบจำลองภาษาขนาดใหญ่</a:t>
            </a:r>
          </a:p>
          <a:p>
            <a:pPr algn="l">
              <a:lnSpc>
                <a:spcPts val="4079"/>
              </a:lnSpc>
              <a:spcBef>
                <a:spcPct val="0"/>
              </a:spcBef>
            </a:pPr>
            <a:endParaRPr lang="en-US" sz="3999" u="none" strike="noStrike">
              <a:solidFill>
                <a:srgbClr val="000000"/>
              </a:solidFill>
              <a:latin typeface="Th Sarabun New"/>
              <a:ea typeface="Th Sarabun New"/>
              <a:cs typeface="Th Sarabun New"/>
              <a:sym typeface="Th Sarabun New"/>
            </a:endParaRPr>
          </a:p>
          <a:p>
            <a:pPr marL="863599" lvl="1" indent="-431800" algn="l">
              <a:lnSpc>
                <a:spcPts val="4079"/>
              </a:lnSpc>
              <a:buFont typeface="Arial"/>
              <a:buChar char="•"/>
            </a:pPr>
            <a:r>
              <a:rPr lang="en-US" sz="3999" u="none" strike="noStrike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ทำหน้าที่เป็นฝ่ายบริการอัจฉริยะขั้นแรก คัดกรองและยืนยันสิทธิ์ครุภัณฑ์คอมพิวเตอร์ </a:t>
            </a:r>
          </a:p>
          <a:p>
            <a:pPr algn="l">
              <a:lnSpc>
                <a:spcPts val="4079"/>
              </a:lnSpc>
            </a:pPr>
            <a:r>
              <a:rPr lang="en-US" sz="3999" u="none" strike="noStrike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โดยเชื่อมโยงข้อมูล 3 ส่วน:</a:t>
            </a:r>
          </a:p>
          <a:p>
            <a:pPr marL="863599" lvl="1" indent="-431800" algn="l">
              <a:lnSpc>
                <a:spcPts val="4079"/>
              </a:lnSpc>
              <a:buAutoNum type="arabicPeriod"/>
            </a:pPr>
            <a:r>
              <a:rPr lang="en-US" sz="3999" u="none" strike="noStrike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ภาพถ่าย/บาร์โค้ด</a:t>
            </a:r>
          </a:p>
          <a:p>
            <a:pPr marL="863599" lvl="1" indent="-431800" algn="l">
              <a:lnSpc>
                <a:spcPts val="4079"/>
              </a:lnSpc>
              <a:buAutoNum type="arabicPeriod"/>
            </a:pPr>
            <a:r>
              <a:rPr lang="en-US" sz="3999" u="none" strike="noStrike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ข้อมูลสัญญาจัดซื้อจัดจ้าง</a:t>
            </a:r>
          </a:p>
          <a:p>
            <a:pPr marL="863599" lvl="1" indent="-431800" algn="l">
              <a:lnSpc>
                <a:spcPts val="4079"/>
              </a:lnSpc>
              <a:spcBef>
                <a:spcPct val="0"/>
              </a:spcBef>
              <a:buAutoNum type="arabicPeriod"/>
            </a:pPr>
            <a:r>
              <a:rPr lang="en-US" sz="3999" u="none" strike="noStrike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ประวัติการสนทนาในแพลตฟอร์มต่าง ๆ</a:t>
            </a:r>
          </a:p>
          <a:p>
            <a:pPr marL="0" lvl="0" indent="0" algn="l">
              <a:lnSpc>
                <a:spcPts val="4079"/>
              </a:lnSpc>
              <a:spcBef>
                <a:spcPct val="0"/>
              </a:spcBef>
            </a:pPr>
            <a:r>
              <a:rPr lang="en-US" sz="3999" b="1" u="none" strike="noStrike">
                <a:solidFill>
                  <a:srgbClr val="000000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เป้าหมาย:</a:t>
            </a:r>
            <a:r>
              <a:rPr lang="en-US" sz="3999" u="none" strike="noStrike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rPr>
              <a:t> ยกระดับประสิทธิภาพการบริการและลดต้นทุนองค์กรอย่างยั่งยืน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367220"/>
            <a:ext cx="3655800" cy="3510001"/>
            <a:chOff x="0" y="0"/>
            <a:chExt cx="4874400" cy="46800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74387" cy="4679950"/>
            </a:xfrm>
            <a:custGeom>
              <a:avLst/>
              <a:gdLst/>
              <a:ahLst/>
              <a:cxnLst/>
              <a:rect l="l" t="t" r="r" b="b"/>
              <a:pathLst>
                <a:path w="4874387" h="4679950">
                  <a:moveTo>
                    <a:pt x="0" y="0"/>
                  </a:moveTo>
                  <a:lnTo>
                    <a:pt x="4874387" y="0"/>
                  </a:lnTo>
                  <a:lnTo>
                    <a:pt x="4874387" y="4679950"/>
                  </a:lnTo>
                  <a:lnTo>
                    <a:pt x="0" y="4679950"/>
                  </a:lnTo>
                  <a:close/>
                </a:path>
              </a:pathLst>
            </a:custGeom>
            <a:blipFill>
              <a:blip r:embed="rId2"/>
              <a:stretch>
                <a:fillRect l="-73186" r="-73187" b="-1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3658048" y="5912672"/>
            <a:ext cx="3655800" cy="3510001"/>
            <a:chOff x="0" y="0"/>
            <a:chExt cx="4874400" cy="468000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74387" cy="4679950"/>
            </a:xfrm>
            <a:custGeom>
              <a:avLst/>
              <a:gdLst/>
              <a:ahLst/>
              <a:cxnLst/>
              <a:rect l="l" t="t" r="r" b="b"/>
              <a:pathLst>
                <a:path w="4874387" h="4679950">
                  <a:moveTo>
                    <a:pt x="0" y="0"/>
                  </a:moveTo>
                  <a:lnTo>
                    <a:pt x="4874387" y="0"/>
                  </a:lnTo>
                  <a:lnTo>
                    <a:pt x="4874387" y="4679950"/>
                  </a:lnTo>
                  <a:lnTo>
                    <a:pt x="0" y="4679950"/>
                  </a:lnTo>
                  <a:close/>
                </a:path>
              </a:pathLst>
            </a:custGeom>
            <a:blipFill>
              <a:blip r:embed="rId2"/>
              <a:stretch>
                <a:fillRect l="-73186" r="-73187" b="-1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7316095" y="2387594"/>
            <a:ext cx="3655800" cy="3510001"/>
            <a:chOff x="0" y="0"/>
            <a:chExt cx="4874400" cy="468000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74387" cy="4679950"/>
            </a:xfrm>
            <a:custGeom>
              <a:avLst/>
              <a:gdLst/>
              <a:ahLst/>
              <a:cxnLst/>
              <a:rect l="l" t="t" r="r" b="b"/>
              <a:pathLst>
                <a:path w="4874387" h="4679950">
                  <a:moveTo>
                    <a:pt x="0" y="0"/>
                  </a:moveTo>
                  <a:lnTo>
                    <a:pt x="4874387" y="0"/>
                  </a:lnTo>
                  <a:lnTo>
                    <a:pt x="4874387" y="4679950"/>
                  </a:lnTo>
                  <a:lnTo>
                    <a:pt x="0" y="4679950"/>
                  </a:lnTo>
                  <a:close/>
                </a:path>
              </a:pathLst>
            </a:custGeom>
            <a:blipFill>
              <a:blip r:embed="rId2"/>
              <a:stretch>
                <a:fillRect l="-73186" r="-73187" b="-1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0974153" y="5933046"/>
            <a:ext cx="3655800" cy="3510001"/>
            <a:chOff x="0" y="0"/>
            <a:chExt cx="4874400" cy="468000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74387" cy="4679950"/>
            </a:xfrm>
            <a:custGeom>
              <a:avLst/>
              <a:gdLst/>
              <a:ahLst/>
              <a:cxnLst/>
              <a:rect l="l" t="t" r="r" b="b"/>
              <a:pathLst>
                <a:path w="4874387" h="4679950">
                  <a:moveTo>
                    <a:pt x="0" y="0"/>
                  </a:moveTo>
                  <a:lnTo>
                    <a:pt x="4874387" y="0"/>
                  </a:lnTo>
                  <a:lnTo>
                    <a:pt x="4874387" y="4679950"/>
                  </a:lnTo>
                  <a:lnTo>
                    <a:pt x="0" y="4679950"/>
                  </a:lnTo>
                  <a:close/>
                </a:path>
              </a:pathLst>
            </a:custGeom>
            <a:blipFill>
              <a:blip r:embed="rId2"/>
              <a:stretch>
                <a:fillRect l="-73186" r="-73187" b="-1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14632200" y="2367220"/>
            <a:ext cx="3655800" cy="3510001"/>
            <a:chOff x="0" y="0"/>
            <a:chExt cx="4874400" cy="468000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874387" cy="4679950"/>
            </a:xfrm>
            <a:custGeom>
              <a:avLst/>
              <a:gdLst/>
              <a:ahLst/>
              <a:cxnLst/>
              <a:rect l="l" t="t" r="r" b="b"/>
              <a:pathLst>
                <a:path w="4874387" h="4679950">
                  <a:moveTo>
                    <a:pt x="0" y="0"/>
                  </a:moveTo>
                  <a:lnTo>
                    <a:pt x="4874387" y="0"/>
                  </a:lnTo>
                  <a:lnTo>
                    <a:pt x="4874387" y="4679950"/>
                  </a:lnTo>
                  <a:lnTo>
                    <a:pt x="0" y="4679950"/>
                  </a:lnTo>
                  <a:close/>
                </a:path>
              </a:pathLst>
            </a:custGeom>
            <a:blipFill>
              <a:blip r:embed="rId2"/>
              <a:stretch>
                <a:fillRect l="-73186" r="-73187" b="-1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-13130" y="61360"/>
            <a:ext cx="18288000" cy="10287000"/>
            <a:chOff x="0" y="0"/>
            <a:chExt cx="24384000" cy="13716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126140" y="948985"/>
            <a:ext cx="18009460" cy="910838"/>
            <a:chOff x="0" y="0"/>
            <a:chExt cx="24012614" cy="121445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012652" cy="1214501"/>
            </a:xfrm>
            <a:custGeom>
              <a:avLst/>
              <a:gdLst/>
              <a:ahLst/>
              <a:cxnLst/>
              <a:rect l="l" t="t" r="r" b="b"/>
              <a:pathLst>
                <a:path w="24012652" h="1214501">
                  <a:moveTo>
                    <a:pt x="0" y="0"/>
                  </a:moveTo>
                  <a:lnTo>
                    <a:pt x="24012652" y="0"/>
                  </a:lnTo>
                  <a:lnTo>
                    <a:pt x="24012652" y="1214501"/>
                  </a:lnTo>
                  <a:lnTo>
                    <a:pt x="0" y="1214501"/>
                  </a:lnTo>
                  <a:close/>
                </a:path>
              </a:pathLst>
            </a:custGeom>
            <a:gradFill rotWithShape="1">
              <a:gsLst>
                <a:gs pos="0">
                  <a:srgbClr val="8EB4E3">
                    <a:alpha val="100000"/>
                  </a:srgbClr>
                </a:gs>
                <a:gs pos="100000">
                  <a:srgbClr val="558ED5">
                    <a:alpha val="100000"/>
                  </a:srgbClr>
                </a:gs>
                <a:gs pos="100000">
                  <a:srgbClr val="FFC5B3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16" name="TextBox 16"/>
            <p:cNvSpPr txBox="1"/>
            <p:nvPr/>
          </p:nvSpPr>
          <p:spPr>
            <a:xfrm>
              <a:off x="0" y="57150"/>
              <a:ext cx="24012614" cy="1157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480"/>
                </a:lnSpc>
              </a:pPr>
              <a:r>
                <a:rPr lang="en-US" sz="6000" b="1">
                  <a:solidFill>
                    <a:srgbClr val="FFFFFF"/>
                  </a:solidFill>
                  <a:latin typeface="Th Sarabun New Bold"/>
                  <a:ea typeface="Th Sarabun New Bold"/>
                  <a:cs typeface="Th Sarabun New Bold"/>
                  <a:sym typeface="Th Sarabun New Bold"/>
                </a:rPr>
                <a:t>2. วัตถุประสงค์ </a:t>
              </a:r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28107" y="-3886"/>
            <a:ext cx="497824" cy="912257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1524324" y="13754"/>
            <a:ext cx="649138" cy="918067"/>
            <a:chOff x="0" y="0"/>
            <a:chExt cx="865518" cy="122409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65505" cy="1224026"/>
            </a:xfrm>
            <a:custGeom>
              <a:avLst/>
              <a:gdLst/>
              <a:ahLst/>
              <a:cxnLst/>
              <a:rect l="l" t="t" r="r" b="b"/>
              <a:pathLst>
                <a:path w="865505" h="1224026">
                  <a:moveTo>
                    <a:pt x="0" y="0"/>
                  </a:moveTo>
                  <a:lnTo>
                    <a:pt x="865505" y="0"/>
                  </a:lnTo>
                  <a:lnTo>
                    <a:pt x="865505" y="1224026"/>
                  </a:lnTo>
                  <a:lnTo>
                    <a:pt x="0" y="12240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1" b="-5"/>
              </a:stretch>
            </a:blipFill>
          </p:spPr>
        </p:sp>
      </p:grpSp>
      <p:grpSp>
        <p:nvGrpSpPr>
          <p:cNvPr id="20" name="Group 20"/>
          <p:cNvGrpSpPr/>
          <p:nvPr/>
        </p:nvGrpSpPr>
        <p:grpSpPr>
          <a:xfrm>
            <a:off x="2449725" y="61360"/>
            <a:ext cx="1095146" cy="827761"/>
            <a:chOff x="0" y="0"/>
            <a:chExt cx="1460195" cy="110368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460246" cy="1103630"/>
            </a:xfrm>
            <a:custGeom>
              <a:avLst/>
              <a:gdLst/>
              <a:ahLst/>
              <a:cxnLst/>
              <a:rect l="l" t="t" r="r" b="b"/>
              <a:pathLst>
                <a:path w="1460246" h="1103630">
                  <a:moveTo>
                    <a:pt x="0" y="0"/>
                  </a:moveTo>
                  <a:lnTo>
                    <a:pt x="1460246" y="0"/>
                  </a:lnTo>
                  <a:lnTo>
                    <a:pt x="1460246" y="1103630"/>
                  </a:lnTo>
                  <a:lnTo>
                    <a:pt x="0" y="11036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3" b="-5"/>
              </a:stretch>
            </a:blipFill>
          </p:spPr>
        </p:sp>
      </p:grpSp>
      <p:grpSp>
        <p:nvGrpSpPr>
          <p:cNvPr id="22" name="Group 22"/>
          <p:cNvGrpSpPr/>
          <p:nvPr/>
        </p:nvGrpSpPr>
        <p:grpSpPr>
          <a:xfrm>
            <a:off x="1388409" y="2449926"/>
            <a:ext cx="15484922" cy="1377316"/>
            <a:chOff x="0" y="0"/>
            <a:chExt cx="13849015" cy="1231809"/>
          </a:xfrm>
        </p:grpSpPr>
        <p:sp>
          <p:nvSpPr>
            <p:cNvPr id="23" name="Freeform 23"/>
            <p:cNvSpPr/>
            <p:nvPr/>
          </p:nvSpPr>
          <p:spPr>
            <a:xfrm>
              <a:off x="606" y="0"/>
              <a:ext cx="13847804" cy="1231809"/>
            </a:xfrm>
            <a:custGeom>
              <a:avLst/>
              <a:gdLst/>
              <a:ahLst/>
              <a:cxnLst/>
              <a:rect l="l" t="t" r="r" b="b"/>
              <a:pathLst>
                <a:path w="13847804" h="1231809">
                  <a:moveTo>
                    <a:pt x="13641209" y="0"/>
                  </a:moveTo>
                  <a:lnTo>
                    <a:pt x="3394" y="0"/>
                  </a:lnTo>
                  <a:cubicBezTo>
                    <a:pt x="2397" y="0"/>
                    <a:pt x="1451" y="438"/>
                    <a:pt x="806" y="1198"/>
                  </a:cubicBezTo>
                  <a:cubicBezTo>
                    <a:pt x="161" y="1958"/>
                    <a:pt x="-117" y="2963"/>
                    <a:pt x="45" y="3946"/>
                  </a:cubicBezTo>
                  <a:lnTo>
                    <a:pt x="201943" y="1227863"/>
                  </a:lnTo>
                  <a:cubicBezTo>
                    <a:pt x="202319" y="1230139"/>
                    <a:pt x="204287" y="1231809"/>
                    <a:pt x="206594" y="1231809"/>
                  </a:cubicBezTo>
                  <a:lnTo>
                    <a:pt x="13844409" y="1231809"/>
                  </a:lnTo>
                  <a:cubicBezTo>
                    <a:pt x="13845406" y="1231809"/>
                    <a:pt x="13846352" y="1231371"/>
                    <a:pt x="13846997" y="1230611"/>
                  </a:cubicBezTo>
                  <a:cubicBezTo>
                    <a:pt x="13847642" y="1229851"/>
                    <a:pt x="13847921" y="1228846"/>
                    <a:pt x="13847758" y="1227863"/>
                  </a:cubicBezTo>
                  <a:lnTo>
                    <a:pt x="13645860" y="3946"/>
                  </a:lnTo>
                  <a:cubicBezTo>
                    <a:pt x="13645485" y="1670"/>
                    <a:pt x="13643516" y="0"/>
                    <a:pt x="1364120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101600" y="-85725"/>
              <a:ext cx="13645815" cy="13175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880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2421773" y="2573180"/>
            <a:ext cx="13418194" cy="1168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36"/>
              </a:lnSpc>
            </a:pPr>
            <a:r>
              <a:rPr lang="en-US" sz="4200" b="1" spc="-105">
                <a:solidFill>
                  <a:srgbClr val="112D4E"/>
                </a:solidFill>
                <a:latin typeface="Th Sarabun New Bold"/>
                <a:ea typeface="Th Sarabun New Bold"/>
                <a:cs typeface="Th Sarabun New Bold"/>
                <a:sym typeface="Th Sarabun New Bold"/>
              </a:rPr>
              <a:t>1. เพื่อออกแบบกรอบแนวคิดระบบตรวจสอบสิทธิ์และสนับสนุนการบริการหลังการขายอัจฉริยะด้วยเทคโนโลยีการประมวลผลหลอมรวมข้อมูลหลายรูปแบบและแบบจำลองภาษาขนาดใหญ่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1401539" y="4520278"/>
            <a:ext cx="15484922" cy="1377316"/>
            <a:chOff x="0" y="0"/>
            <a:chExt cx="20646563" cy="1836421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20646563" cy="1836421"/>
              <a:chOff x="0" y="0"/>
              <a:chExt cx="13849015" cy="1231809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606" y="0"/>
                <a:ext cx="13847804" cy="1231809"/>
              </a:xfrm>
              <a:custGeom>
                <a:avLst/>
                <a:gdLst/>
                <a:ahLst/>
                <a:cxnLst/>
                <a:rect l="l" t="t" r="r" b="b"/>
                <a:pathLst>
                  <a:path w="13847804" h="1231809">
                    <a:moveTo>
                      <a:pt x="13641209" y="0"/>
                    </a:moveTo>
                    <a:lnTo>
                      <a:pt x="3394" y="0"/>
                    </a:lnTo>
                    <a:cubicBezTo>
                      <a:pt x="2397" y="0"/>
                      <a:pt x="1451" y="438"/>
                      <a:pt x="806" y="1198"/>
                    </a:cubicBezTo>
                    <a:cubicBezTo>
                      <a:pt x="161" y="1958"/>
                      <a:pt x="-117" y="2963"/>
                      <a:pt x="45" y="3946"/>
                    </a:cubicBezTo>
                    <a:lnTo>
                      <a:pt x="201943" y="1227863"/>
                    </a:lnTo>
                    <a:cubicBezTo>
                      <a:pt x="202319" y="1230139"/>
                      <a:pt x="204287" y="1231809"/>
                      <a:pt x="206594" y="1231809"/>
                    </a:cubicBezTo>
                    <a:lnTo>
                      <a:pt x="13844409" y="1231809"/>
                    </a:lnTo>
                    <a:cubicBezTo>
                      <a:pt x="13845406" y="1231809"/>
                      <a:pt x="13846352" y="1231371"/>
                      <a:pt x="13846997" y="1230611"/>
                    </a:cubicBezTo>
                    <a:cubicBezTo>
                      <a:pt x="13847642" y="1229851"/>
                      <a:pt x="13847921" y="1228846"/>
                      <a:pt x="13847758" y="1227863"/>
                    </a:cubicBezTo>
                    <a:lnTo>
                      <a:pt x="13645860" y="3946"/>
                    </a:lnTo>
                    <a:cubicBezTo>
                      <a:pt x="13645485" y="1670"/>
                      <a:pt x="13643516" y="0"/>
                      <a:pt x="1364120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101600" y="-85725"/>
                <a:ext cx="13645815" cy="131753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5880"/>
                  </a:lnSpc>
                </a:pPr>
                <a:endParaRPr/>
              </a:p>
            </p:txBody>
          </p:sp>
        </p:grpSp>
        <p:sp>
          <p:nvSpPr>
            <p:cNvPr id="30" name="TextBox 30"/>
            <p:cNvSpPr txBox="1"/>
            <p:nvPr/>
          </p:nvSpPr>
          <p:spPr>
            <a:xfrm>
              <a:off x="1233869" y="151639"/>
              <a:ext cx="17890925" cy="15712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536"/>
                </a:lnSpc>
              </a:pPr>
              <a:r>
                <a:rPr lang="en-US" sz="4200" b="1" spc="-105">
                  <a:solidFill>
                    <a:srgbClr val="112D4E"/>
                  </a:solidFill>
                  <a:latin typeface="Th Sarabun New Bold"/>
                  <a:ea typeface="Th Sarabun New Bold"/>
                  <a:cs typeface="Th Sarabun New Bold"/>
                  <a:sym typeface="Th Sarabun New Bold"/>
                </a:rPr>
                <a:t>2. เพื่อออกแบบและพัฒนาระบบตรวจสอบสิทธิ์และสนับสนุนการบริการหลังการขายอัจฉริยะด้วยเทคโนโลยีการประมวลผลหลอมรวมข้อมูลหลายรูปแบบและแบบจำลองภาษาขนาดใหญ่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388409" y="6592919"/>
            <a:ext cx="15484922" cy="1377316"/>
            <a:chOff x="0" y="0"/>
            <a:chExt cx="20646563" cy="1836421"/>
          </a:xfrm>
        </p:grpSpPr>
        <p:grpSp>
          <p:nvGrpSpPr>
            <p:cNvPr id="32" name="Group 32"/>
            <p:cNvGrpSpPr/>
            <p:nvPr/>
          </p:nvGrpSpPr>
          <p:grpSpPr>
            <a:xfrm>
              <a:off x="0" y="0"/>
              <a:ext cx="20646563" cy="1836421"/>
              <a:chOff x="0" y="0"/>
              <a:chExt cx="13849015" cy="1231809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606" y="0"/>
                <a:ext cx="13847804" cy="1231809"/>
              </a:xfrm>
              <a:custGeom>
                <a:avLst/>
                <a:gdLst/>
                <a:ahLst/>
                <a:cxnLst/>
                <a:rect l="l" t="t" r="r" b="b"/>
                <a:pathLst>
                  <a:path w="13847804" h="1231809">
                    <a:moveTo>
                      <a:pt x="13641209" y="0"/>
                    </a:moveTo>
                    <a:lnTo>
                      <a:pt x="3394" y="0"/>
                    </a:lnTo>
                    <a:cubicBezTo>
                      <a:pt x="2397" y="0"/>
                      <a:pt x="1451" y="438"/>
                      <a:pt x="806" y="1198"/>
                    </a:cubicBezTo>
                    <a:cubicBezTo>
                      <a:pt x="161" y="1958"/>
                      <a:pt x="-117" y="2963"/>
                      <a:pt x="45" y="3946"/>
                    </a:cubicBezTo>
                    <a:lnTo>
                      <a:pt x="201943" y="1227863"/>
                    </a:lnTo>
                    <a:cubicBezTo>
                      <a:pt x="202319" y="1230139"/>
                      <a:pt x="204287" y="1231809"/>
                      <a:pt x="206594" y="1231809"/>
                    </a:cubicBezTo>
                    <a:lnTo>
                      <a:pt x="13844409" y="1231809"/>
                    </a:lnTo>
                    <a:cubicBezTo>
                      <a:pt x="13845406" y="1231809"/>
                      <a:pt x="13846352" y="1231371"/>
                      <a:pt x="13846997" y="1230611"/>
                    </a:cubicBezTo>
                    <a:cubicBezTo>
                      <a:pt x="13847642" y="1229851"/>
                      <a:pt x="13847921" y="1228846"/>
                      <a:pt x="13847758" y="1227863"/>
                    </a:cubicBezTo>
                    <a:lnTo>
                      <a:pt x="13645860" y="3946"/>
                    </a:lnTo>
                    <a:cubicBezTo>
                      <a:pt x="13645485" y="1670"/>
                      <a:pt x="13643516" y="0"/>
                      <a:pt x="1364120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101600" y="-85725"/>
                <a:ext cx="13645815" cy="131753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5880"/>
                  </a:lnSpc>
                </a:pPr>
                <a:endParaRPr/>
              </a:p>
            </p:txBody>
          </p:sp>
        </p:grpSp>
        <p:sp>
          <p:nvSpPr>
            <p:cNvPr id="35" name="TextBox 35"/>
            <p:cNvSpPr txBox="1"/>
            <p:nvPr/>
          </p:nvSpPr>
          <p:spPr>
            <a:xfrm>
              <a:off x="1233869" y="151639"/>
              <a:ext cx="17890925" cy="15712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536"/>
                </a:lnSpc>
              </a:pPr>
              <a:r>
                <a:rPr lang="en-US" sz="4200" b="1" spc="-105">
                  <a:solidFill>
                    <a:srgbClr val="112D4E"/>
                  </a:solidFill>
                  <a:latin typeface="Th Sarabun New Bold"/>
                  <a:ea typeface="Th Sarabun New Bold"/>
                  <a:cs typeface="Th Sarabun New Bold"/>
                  <a:sym typeface="Th Sarabun New Bold"/>
                </a:rPr>
                <a:t>3. เพื่อประเมินคุณภาพ ความเหมาะสม และประสิทธิภาพของระบบตรวจสอบสิทธิ์และสนับสนุนการบริการหลังการขายอัจฉริยะ โดยผู้เชี่ยวชาญและผู้ใช้ที่เกี่ยวข้อง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2118</Words>
  <Application>Microsoft Office PowerPoint</Application>
  <PresentationFormat>กำหนดเอง</PresentationFormat>
  <Paragraphs>151</Paragraphs>
  <Slides>19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19</vt:i4>
      </vt:variant>
    </vt:vector>
  </HeadingPairs>
  <TitlesOfParts>
    <vt:vector size="28" baseType="lpstr">
      <vt:lpstr>Th Sarabun New</vt:lpstr>
      <vt:lpstr>Cordia New Bold</vt:lpstr>
      <vt:lpstr>Barlow</vt:lpstr>
      <vt:lpstr>Barlow Bold</vt:lpstr>
      <vt:lpstr>Th Sarabun New Bold</vt:lpstr>
      <vt:lpstr>Calibri</vt:lpstr>
      <vt:lpstr>Cordia New</vt:lpstr>
      <vt:lpstr>Arial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QE</dc:title>
  <cp:lastModifiedBy>Thanwarin Wohan</cp:lastModifiedBy>
  <cp:revision>2</cp:revision>
  <dcterms:created xsi:type="dcterms:W3CDTF">2006-08-16T00:00:00Z</dcterms:created>
  <dcterms:modified xsi:type="dcterms:W3CDTF">2026-06-24T16:24:54Z</dcterms:modified>
  <dc:identifier>DAHNfk2O1TM</dc:identifier>
</cp:coreProperties>
</file>