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8288000" cy="10287000"/>
  <p:notesSz cx="10287000" cy="1828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42" d="100"/>
          <a:sy n="42" d="100"/>
        </p:scale>
        <p:origin x="780" y="-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4878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เปิดด้วยชื่อเรื่อง บริบทเป็นการสอบวัดคุณสมบัติ (QE) ของหลักสูตรปรัชญาดุษฎีบัณฑิต สาขาเทคโนโลยีดิจิทัลมีเดีย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ภาพที่ 1 กรอบแนวคิดการวิจัย ฐานทฤษฎีสามกลุ่มหลอมเข้าระบบกลางที่มีมนุษย์อยู่ในวงรอบ แล้วส่งผลต่อสองผลลัพธ์ พร้อมวงรอบป้อนกลับและการถอนนั่งร้าน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ภาพที่ 2 การออกแบบระบบเชิง IPOF แปลงกรอบแนวคิดเป็นวงรอบสี่องค์ประกอบ นำเข้า ประมวลผล ผลผลิต และป้อนกลับ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ภาพที่ 3 สถาปัตยกรรมระบบ แยกหน้าที่เป็นชั้นตั้งแต่ชั้นนำเสนอถึงชั้นข้อมูล โดยมีชั้นสังเกตการณ์กำกับคุณภาพตลอดทุกชั้น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ภาพที่ 4 กลไกการทำงานของระบบเป็นกราฟสถานะ เอเจนต์ผู้ควบคุมกำหนดเส้นทางไปยังเอเจนต์เฉพาะทาง ผลส่งกลับมาก่อนผ่านจุดแทรกมนุษย์และการกำกับเส้นทาง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ภาพที่ 5 บุคลิกลักษณะหกมิติของเอเจนต์อาจารย์นิเทศ พี่เลี้ยงผู้เชี่ยวชาญที่อบอุ่น ไม่ตัดสิน และกระตุ้นการสะท้อนคิด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ภาพที่ 6 กลไกฝั่งผู้ใช้สามกลุ่ม นักศึกษาครูในวงรอบหลัก อาจารย์นิเทศกำกับคุณภาพผ่าน HITL และนักวิจัยติดตามและวิเคราะห์ผล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ภาพที่ 7 ระบบแดชบอร์ดสามชุดสำหรับผู้ใช้สามกลุ่ม แต่ละชุดมีวัตถุประสงค์ ขั้นตอน และผลที่ได้เฉพาะตัว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เทคโนโลยีที่ใช้ในการพัฒนา จัดกลุ่มตามชั้นการทำงาน frontend backend multi-agent observability และ devops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นิยามศัพท์เฉพาะที่สำคัญ เลือกหกคำหลักที่ใช้บ่อยในงานวิจัย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ประโยชน์ที่คาดว่าจะได้รับห้าข้อ ตั้งแต่ระบบต้นแบบ องค์ความรู้เกณฑ์ TPACK feedback ต่อเนื่อง ลดภาระอาจารย์ และข้อเสนอเชิงนโยบาย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ภาพรวมงานวิจัยทั้งหมดในหน้าเดียว เดินจากปัญหา สู่แนวทาง สู่ระบบ สู่ผลลัพธ์ เป็นแผนที่นำทางของทั้งเล่ม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บทสรุป ร้อยเรียงเหตุผลทั้งเล่มเป็นห่วงโซ่เดียว จากทฤษฎี สู่สถาปัตยกรรม สู่เอเจนต์ สู่มนุษย์ในวงรอบ สู่ผลลัพธ์ และวนกลับเป็นวงรอบการเรียนรู้ต่อเนื่อง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ความเป็นมา การเปลี่ยนผ่านดิจิทัลกดดันสถาบันผลิตครู งานวิจัยส่วนใหญ่เน้น AI กับผู้เรียน แต่การพัฒนาวิชาชีพครูโดยตรงยังมีน้อย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ช่องว่างสามชั้น คอขวดการส่งมอบ feedback การแปลงกรอบ TPACK ให้วัดได้ และยังไม่มีระบบที่บูรณาการครบวงรอบในบริบทไทย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วัตถุประสงค์สี่ข้อ พัฒนาระบบ ประเมินคุณภาพเชิงเทคนิค ศึกษาผลต่อสมรรถนะ และสังเคราะห์ข้อเสนอเชิงรูปแบบ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คำถามวิจัยสามข้อจับคู่กับสมมติฐานสามข้อ ด้านสถาปัตยกรรม ด้านคุณภาพเทคนิค และด้านผลต่อผู้เรียน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ขอบเขตสี่ด้าน ประชากร 120 คน นำร่อง 20 คน เนื้อหายึด TPACK ระบบ supervisor pattern และระยะเวลา 24 เดือน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R&amp;D บูรณาการ design-based research และ mixed methods แบ่งสามระยะตลอด 24 เดือน วิเคราะห์ออกแบบ พัฒนาทดสอบ และนำไปใช้ประเมินผล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กรอบทฤษฎีหลอมรวมสามกลุ่ม ทฤษฎีการเรียนรู้ สถาปัตยกรรม AI และการประเมิน-สังเกตการณ์ ตามตารางที่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18288005" cy="10287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1" y="1"/>
            <a:ext cx="3457577" cy="10287002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4637" y="1683545"/>
            <a:ext cx="13187363" cy="3581400"/>
          </a:xfrm>
        </p:spPr>
        <p:txBody>
          <a:bodyPr anchor="b">
            <a:normAutofit/>
          </a:bodyPr>
          <a:lstStyle>
            <a:lvl1pPr algn="l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14637" y="5403057"/>
            <a:ext cx="13187363" cy="2483643"/>
          </a:xfrm>
        </p:spPr>
        <p:txBody>
          <a:bodyPr>
            <a:normAutofit/>
          </a:bodyPr>
          <a:lstStyle>
            <a:lvl1pPr marL="0" indent="0" algn="l">
              <a:buNone/>
              <a:defRPr sz="3000" cap="all" baseline="0">
                <a:solidFill>
                  <a:schemeClr val="tx2"/>
                </a:solidFill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16267" y="8115302"/>
            <a:ext cx="4114800" cy="547688"/>
          </a:xfrm>
        </p:spPr>
        <p:txBody>
          <a:bodyPr/>
          <a:lstStyle/>
          <a:p>
            <a:fld id="{48A87A34-81AB-432B-8DAE-1953F412C126}" type="datetimeFigureOut">
              <a:rPr lang="en-US" dirty="0"/>
              <a:t>6/23/2026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14636" y="8115302"/>
            <a:ext cx="7687329" cy="54768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845367" y="8115299"/>
            <a:ext cx="1156634" cy="54768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41008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2116" y="6456997"/>
            <a:ext cx="14868533" cy="1229033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2117" y="909639"/>
            <a:ext cx="14868531" cy="4949667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48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12047" y="7686030"/>
            <a:ext cx="14866289" cy="102370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08267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2185" y="914400"/>
            <a:ext cx="14858933" cy="5143500"/>
          </a:xfrm>
        </p:spPr>
        <p:txBody>
          <a:bodyPr anchor="ctr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12116" y="6629399"/>
            <a:ext cx="14856689" cy="2057399"/>
          </a:xfrm>
        </p:spPr>
        <p:txBody>
          <a:bodyPr anchor="ctr">
            <a:normAutofit/>
          </a:bodyPr>
          <a:lstStyle>
            <a:lvl1pPr marL="0" indent="0">
              <a:buNone/>
              <a:defRPr sz="27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7156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9318" y="914399"/>
            <a:ext cx="13954128" cy="4122644"/>
          </a:xfrm>
        </p:spPr>
        <p:txBody>
          <a:bodyPr anchor="ctr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2580967" y="5048336"/>
            <a:ext cx="13128449" cy="823452"/>
          </a:xfrm>
        </p:spPr>
        <p:txBody>
          <a:bodyPr anchor="t">
            <a:normAutofit/>
          </a:bodyPr>
          <a:lstStyle>
            <a:lvl1pPr marL="0" indent="0">
              <a:buNone/>
              <a:defRPr sz="21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12117" y="6464879"/>
            <a:ext cx="14859003" cy="2234244"/>
          </a:xfrm>
        </p:spPr>
        <p:txBody>
          <a:bodyPr anchor="ctr">
            <a:normAutofit/>
          </a:bodyPr>
          <a:lstStyle>
            <a:lvl1pPr marL="0" indent="0">
              <a:buNone/>
              <a:defRPr sz="27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1355268" y="1098591"/>
            <a:ext cx="914400" cy="877164"/>
          </a:xfrm>
          <a:prstGeom prst="rect">
            <a:avLst/>
          </a:prstGeom>
        </p:spPr>
        <p:txBody>
          <a:bodyPr vert="horz" lIns="137160" tIns="68580" rIns="137160" bIns="6858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12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5806055" y="4147458"/>
            <a:ext cx="914400" cy="877164"/>
          </a:xfrm>
          <a:prstGeom prst="rect">
            <a:avLst/>
          </a:prstGeom>
        </p:spPr>
        <p:txBody>
          <a:bodyPr vert="horz" lIns="137160" tIns="68580" rIns="137160" bIns="6858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12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3984132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2116" y="3201062"/>
            <a:ext cx="14859002" cy="3767753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12047" y="6986483"/>
            <a:ext cx="14856758" cy="1710966"/>
          </a:xfrm>
        </p:spPr>
        <p:txBody>
          <a:bodyPr anchor="t">
            <a:normAutofit/>
          </a:bodyPr>
          <a:lstStyle>
            <a:lvl1pPr marL="0" indent="0">
              <a:buNone/>
              <a:defRPr sz="27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31504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712120" y="914400"/>
            <a:ext cx="14858997" cy="28575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712116" y="4011695"/>
            <a:ext cx="4795349" cy="10287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3600" b="0" cap="all" baseline="0">
                <a:solidFill>
                  <a:schemeClr val="tx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691878" y="5040395"/>
            <a:ext cx="4813103" cy="3646404"/>
          </a:xfrm>
        </p:spPr>
        <p:txBody>
          <a:bodyPr anchor="t">
            <a:normAutofit/>
          </a:bodyPr>
          <a:lstStyle>
            <a:lvl1pPr marL="0" indent="0">
              <a:buNone/>
              <a:defRPr sz="2100"/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72150" y="4016453"/>
            <a:ext cx="4776578" cy="10287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3600" b="0" cap="all" baseline="0">
                <a:solidFill>
                  <a:schemeClr val="tx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6756320" y="5045153"/>
            <a:ext cx="4793745" cy="3646404"/>
          </a:xfrm>
        </p:spPr>
        <p:txBody>
          <a:bodyPr anchor="t">
            <a:normAutofit/>
          </a:bodyPr>
          <a:lstStyle>
            <a:lvl1pPr marL="0" indent="0">
              <a:buNone/>
              <a:defRPr sz="2100"/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1778663" y="4011695"/>
            <a:ext cx="4792452" cy="10287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3600" b="0" cap="all" baseline="0">
                <a:solidFill>
                  <a:schemeClr val="tx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11778663" y="5040395"/>
            <a:ext cx="4792452" cy="3646404"/>
          </a:xfrm>
        </p:spPr>
        <p:txBody>
          <a:bodyPr anchor="t">
            <a:normAutofit/>
          </a:bodyPr>
          <a:lstStyle>
            <a:lvl1pPr marL="0" indent="0">
              <a:buNone/>
              <a:defRPr sz="2100"/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19586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712117" y="914400"/>
            <a:ext cx="14858999" cy="28575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712120" y="6606894"/>
            <a:ext cx="4792860" cy="864393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3000" b="0" cap="all" baseline="0">
                <a:solidFill>
                  <a:schemeClr val="tx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712120" y="4000497"/>
            <a:ext cx="4792860" cy="2286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712120" y="7471288"/>
            <a:ext cx="4792860" cy="1226765"/>
          </a:xfrm>
        </p:spPr>
        <p:txBody>
          <a:bodyPr anchor="t">
            <a:normAutofit/>
          </a:bodyPr>
          <a:lstStyle>
            <a:lvl1pPr marL="0" indent="0">
              <a:buNone/>
              <a:defRPr sz="2100"/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33580" y="6606894"/>
            <a:ext cx="4800600" cy="864393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3000" b="0" cap="all" baseline="0">
                <a:solidFill>
                  <a:schemeClr val="tx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6733580" y="4000497"/>
            <a:ext cx="4798410" cy="2286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6731390" y="7471286"/>
            <a:ext cx="4800600" cy="1215513"/>
          </a:xfrm>
        </p:spPr>
        <p:txBody>
          <a:bodyPr anchor="t">
            <a:normAutofit/>
          </a:bodyPr>
          <a:lstStyle>
            <a:lvl1pPr marL="0" indent="0">
              <a:buNone/>
              <a:defRPr sz="2100"/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1778851" y="6606893"/>
            <a:ext cx="4786112" cy="864393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3000" b="0" cap="all" baseline="0">
                <a:solidFill>
                  <a:schemeClr val="tx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11778664" y="4000497"/>
            <a:ext cx="4792454" cy="2286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11778663" y="7471281"/>
            <a:ext cx="4792452" cy="1215518"/>
          </a:xfrm>
        </p:spPr>
        <p:txBody>
          <a:bodyPr anchor="t">
            <a:normAutofit/>
          </a:bodyPr>
          <a:lstStyle>
            <a:lvl1pPr marL="0" indent="0">
              <a:buNone/>
              <a:defRPr sz="2100"/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666059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554191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563601" y="914399"/>
            <a:ext cx="3007517" cy="77724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12115" y="914399"/>
            <a:ext cx="11622885" cy="77724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929207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2803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61119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2117" y="2128840"/>
            <a:ext cx="14859000" cy="4279106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2117" y="6636543"/>
            <a:ext cx="14859000" cy="2062164"/>
          </a:xfrm>
        </p:spPr>
        <p:txBody>
          <a:bodyPr>
            <a:normAutofit/>
          </a:bodyPr>
          <a:lstStyle>
            <a:lvl1pPr marL="0" indent="0">
              <a:buNone/>
              <a:defRPr sz="27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43724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12116" y="3374229"/>
            <a:ext cx="7317584" cy="53125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8301" y="3374229"/>
            <a:ext cx="7312817" cy="53125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41228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2117" y="928690"/>
            <a:ext cx="14859000" cy="22169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5029" y="3374229"/>
            <a:ext cx="6974675" cy="1235868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3600" b="0" cap="all" baseline="0">
                <a:solidFill>
                  <a:schemeClr val="tx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12116" y="4610096"/>
            <a:ext cx="7317587" cy="407670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601212" y="3374228"/>
            <a:ext cx="6969903" cy="1235868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3600" b="0" cap="all" baseline="0">
                <a:solidFill>
                  <a:schemeClr val="tx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58300" y="4610096"/>
            <a:ext cx="7312815" cy="407670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86387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91840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902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0058" y="914402"/>
            <a:ext cx="5784056" cy="2459826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34301" y="888999"/>
            <a:ext cx="8836814" cy="7797801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20058" y="3374229"/>
            <a:ext cx="5784056" cy="5312571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01633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2120" y="914400"/>
            <a:ext cx="8901762" cy="2459829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071082" y="914402"/>
            <a:ext cx="5500035" cy="77723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12116" y="3374229"/>
            <a:ext cx="8901767" cy="5312571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24072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18288005" cy="10287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21432" y="1"/>
            <a:ext cx="18080832" cy="10287002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12120" y="927777"/>
            <a:ext cx="14858997" cy="22178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2119" y="3374230"/>
            <a:ext cx="14858999" cy="5312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85382" y="882491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12117" y="8824913"/>
            <a:ext cx="9358964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75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14482" y="8824912"/>
            <a:ext cx="1156634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0921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</p:sldLayoutIdLst>
  <p:hf sldNum="0" hdr="0" ftr="0" dt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120000"/>
        </a:lnSpc>
        <a:spcBef>
          <a:spcPts val="1500"/>
        </a:spcBef>
        <a:buSzPct val="125000"/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120000"/>
        </a:lnSpc>
        <a:spcBef>
          <a:spcPts val="750"/>
        </a:spcBef>
        <a:buSzPct val="125000"/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120000"/>
        </a:lnSpc>
        <a:spcBef>
          <a:spcPts val="750"/>
        </a:spcBef>
        <a:buSzPct val="125000"/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120000"/>
        </a:lnSpc>
        <a:spcBef>
          <a:spcPts val="75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120000"/>
        </a:lnSpc>
        <a:spcBef>
          <a:spcPts val="75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120000"/>
        </a:lnSpc>
        <a:spcBef>
          <a:spcPts val="750"/>
        </a:spcBef>
        <a:buSzPct val="125000"/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120000"/>
        </a:lnSpc>
        <a:spcBef>
          <a:spcPts val="750"/>
        </a:spcBef>
        <a:buSzPct val="125000"/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120000"/>
        </a:lnSpc>
        <a:spcBef>
          <a:spcPts val="750"/>
        </a:spcBef>
        <a:buSzPct val="125000"/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120000"/>
        </a:lnSpc>
        <a:spcBef>
          <a:spcPts val="750"/>
        </a:spcBef>
        <a:buSzPct val="125000"/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2DD4BF">
                  <a:alpha val="20000"/>
                </a:srgbClr>
              </a:gs>
              <a:gs pos="60000">
                <a:srgbClr val="2DD4BF">
                  <a:alpha val="0"/>
                </a:srgbClr>
              </a:gs>
            </a:gsLst>
            <a:path path="circle">
              <a:fillToRect l="14000" t="4000" r="86000" b="96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3" name="Shape 1"/>
          <p:cNvSpPr/>
          <p:nvPr/>
        </p:nvSpPr>
        <p:spPr>
          <a:xfrm>
            <a:off x="1512690" y="38100"/>
            <a:ext cx="18288000" cy="10287000"/>
          </a:xfrm>
          <a:prstGeom prst="rect">
            <a:avLst/>
          </a:prstGeom>
          <a:gradFill rotWithShape="1">
            <a:gsLst>
              <a:gs pos="0">
                <a:srgbClr val="2DD4BF">
                  <a:alpha val="5000"/>
                </a:srgbClr>
              </a:gs>
              <a:gs pos="100000">
                <a:srgbClr val="2DD4BF">
                  <a:alpha val="0"/>
                </a:srgbClr>
              </a:gs>
            </a:gsLst>
            <a:lin ang="5400000" scaled="0"/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4" name="Shape 2"/>
          <p:cNvSpPr/>
          <p:nvPr/>
        </p:nvSpPr>
        <p:spPr>
          <a:xfrm>
            <a:off x="13144500" y="-2341801"/>
            <a:ext cx="6477000" cy="6477000"/>
          </a:xfrm>
          <a:prstGeom prst="ellipse">
            <a:avLst/>
          </a:prstGeom>
          <a:gradFill rotWithShape="1">
            <a:gsLst>
              <a:gs pos="0">
                <a:srgbClr val="2DD4BF">
                  <a:alpha val="22000"/>
                </a:srgbClr>
              </a:gs>
              <a:gs pos="70000">
                <a:srgbClr val="2DD4BF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5" name="Shape 3"/>
          <p:cNvSpPr/>
          <p:nvPr/>
        </p:nvSpPr>
        <p:spPr>
          <a:xfrm>
            <a:off x="-1143000" y="7239000"/>
            <a:ext cx="4953000" cy="4953000"/>
          </a:xfrm>
          <a:prstGeom prst="ellipse">
            <a:avLst/>
          </a:prstGeom>
          <a:gradFill rotWithShape="1">
            <a:gsLst>
              <a:gs pos="0">
                <a:srgbClr val="38BDF8">
                  <a:alpha val="16000"/>
                </a:srgbClr>
              </a:gs>
              <a:gs pos="70000">
                <a:srgbClr val="38BDF8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6" name="Shape 4"/>
          <p:cNvSpPr/>
          <p:nvPr/>
        </p:nvSpPr>
        <p:spPr>
          <a:xfrm>
            <a:off x="10805220" y="5341058"/>
            <a:ext cx="4191000" cy="4191000"/>
          </a:xfrm>
          <a:prstGeom prst="ellipse">
            <a:avLst/>
          </a:prstGeom>
          <a:gradFill rotWithShape="1">
            <a:gsLst>
              <a:gs pos="0">
                <a:srgbClr val="FB923C">
                  <a:alpha val="18000"/>
                </a:srgbClr>
              </a:gs>
              <a:gs pos="70000">
                <a:srgbClr val="FB923C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7" name="Shape 5"/>
          <p:cNvSpPr/>
          <p:nvPr/>
        </p:nvSpPr>
        <p:spPr>
          <a:xfrm>
            <a:off x="1143000" y="2170906"/>
            <a:ext cx="628650" cy="381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34D399">
                  <a:alpha val="100000"/>
                </a:srgbClr>
              </a:gs>
              <a:gs pos="50000">
                <a:srgbClr val="38BDF8">
                  <a:alpha val="100000"/>
                </a:srgbClr>
              </a:gs>
              <a:gs pos="100000">
                <a:srgbClr val="FB923C">
                  <a:alpha val="100000"/>
                </a:srgbClr>
              </a:gs>
            </a:gsLst>
            <a:lin ang="0" scaled="0"/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8" name="Text 6"/>
          <p:cNvSpPr/>
          <p:nvPr/>
        </p:nvSpPr>
        <p:spPr>
          <a:xfrm>
            <a:off x="1943100" y="1278731"/>
            <a:ext cx="7985820" cy="336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800" kern="0" spc="540" dirty="0">
                <a:solidFill>
                  <a:srgbClr val="5EEAD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QE PROPOSAL · ปร.ด. เทคโนโลยีดิจิทัลมีเดีย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3143250" y="2104547"/>
            <a:ext cx="12001500" cy="33647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ctr">
              <a:lnSpc>
                <a:spcPct val="118000"/>
              </a:lnSpc>
              <a:buNone/>
            </a:pPr>
            <a:r>
              <a:rPr lang="en-US" sz="5550" b="1" kern="0" spc="-55" dirty="0" err="1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การพัฒนา</a:t>
            </a:r>
            <a:r>
              <a:rPr lang="en-US" sz="5550" b="1" kern="0" spc="-55" dirty="0" err="1">
                <a:gradFill rotWithShape="1">
                  <a:gsLst>
                    <a:gs pos="0">
                      <a:srgbClr val="5EEAD4">
                        <a:alpha val="100000"/>
                      </a:srgbClr>
                    </a:gs>
                    <a:gs pos="100000">
                      <a:srgbClr val="38BDF8">
                        <a:alpha val="100000"/>
                      </a:srgbClr>
                    </a:gs>
                  </a:gsLst>
                  <a:lin ang="900000" scaled="0"/>
                </a:gradFill>
                <a:latin typeface="Arial" pitchFamily="34" charset="0"/>
                <a:ea typeface="Arial" pitchFamily="34" charset="-122"/>
                <a:cs typeface="Arial" pitchFamily="34" charset="-120"/>
              </a:rPr>
              <a:t>ระบบพี่เลี้ยง</a:t>
            </a:r>
            <a:r>
              <a:rPr lang="th-TH" sz="5550" b="1" kern="0" spc="-55" dirty="0">
                <a:gradFill rotWithShape="1">
                  <a:gsLst>
                    <a:gs pos="0">
                      <a:srgbClr val="5EEAD4">
                        <a:alpha val="100000"/>
                      </a:srgbClr>
                    </a:gs>
                    <a:gs pos="100000">
                      <a:srgbClr val="38BDF8">
                        <a:alpha val="100000"/>
                      </a:srgbClr>
                    </a:gs>
                  </a:gsLst>
                  <a:lin ang="900000" scaled="0"/>
                </a:gradFill>
                <a:latin typeface="Arial" pitchFamily="34" charset="0"/>
                <a:ea typeface="Arial" pitchFamily="34" charset="-122"/>
                <a:cs typeface="Arial" pitchFamily="34" charset="-120"/>
              </a:rPr>
              <a:t>ที่ปรึกษาดิจิทัล</a:t>
            </a:r>
            <a:endParaRPr lang="en-US" sz="5550" b="1" kern="0" spc="-55" dirty="0">
              <a:gradFill rotWithShape="1">
                <a:gsLst>
                  <a:gs pos="0">
                    <a:srgbClr val="5EEAD4">
                      <a:alpha val="100000"/>
                    </a:srgbClr>
                  </a:gs>
                  <a:gs pos="100000">
                    <a:srgbClr val="38BDF8">
                      <a:alpha val="100000"/>
                    </a:srgbClr>
                  </a:gs>
                </a:gsLst>
                <a:lin ang="900000" scaled="0"/>
              </a:gra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0" indent="0" algn="ctr">
              <a:lnSpc>
                <a:spcPct val="118000"/>
              </a:lnSpc>
              <a:buNone/>
            </a:pPr>
            <a:r>
              <a:rPr lang="en-US" sz="5400" b="1" kern="0" spc="-55" dirty="0" err="1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ด้วยสถาปัตยกรรมหลายเอเจนต์</a:t>
            </a:r>
            <a:r>
              <a:rPr lang="en-US" sz="5400" b="1" kern="0" spc="-55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</a:p>
          <a:p>
            <a:pPr marL="0" indent="0" algn="ctr">
              <a:lnSpc>
                <a:spcPct val="118000"/>
              </a:lnSpc>
              <a:buNone/>
            </a:pPr>
            <a:r>
              <a:rPr lang="en-US" sz="3500" b="1" kern="0" spc="-55" dirty="0" err="1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เพื่อเสริมสร้างสมรรถนะการสอนของนักศึกษาครู</a:t>
            </a:r>
            <a:endParaRPr lang="en-US" sz="3500" dirty="0"/>
          </a:p>
        </p:txBody>
      </p:sp>
      <p:sp>
        <p:nvSpPr>
          <p:cNvPr id="10" name="Text 8"/>
          <p:cNvSpPr/>
          <p:nvPr/>
        </p:nvSpPr>
        <p:spPr>
          <a:xfrm>
            <a:off x="2143125" y="5388609"/>
            <a:ext cx="14001750" cy="178355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2800" b="1" dirty="0">
                <a:solidFill>
                  <a:srgbClr val="9FC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Development of a Digital Mentoring System with Multi-Agent Architecture </a:t>
            </a:r>
          </a:p>
          <a:p>
            <a:pPr marL="0" indent="0" algn="ctr">
              <a:lnSpc>
                <a:spcPct val="140000"/>
              </a:lnSpc>
              <a:buNone/>
            </a:pPr>
            <a:r>
              <a:rPr lang="en-US" sz="2800" b="1" dirty="0">
                <a:solidFill>
                  <a:srgbClr val="9FC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Enhancing Teaching Competency of Pre-Service Teachers</a:t>
            </a:r>
            <a:endParaRPr lang="en-US" sz="2800" b="1" dirty="0"/>
          </a:p>
        </p:txBody>
      </p:sp>
      <p:sp>
        <p:nvSpPr>
          <p:cNvPr id="11" name="Text 9"/>
          <p:cNvSpPr/>
          <p:nvPr/>
        </p:nvSpPr>
        <p:spPr>
          <a:xfrm>
            <a:off x="3947160" y="8561229"/>
            <a:ext cx="4488845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1275" kern="0" spc="255" dirty="0">
                <a:solidFill>
                  <a:srgbClr val="5EEAD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หลักสูตร</a:t>
            </a:r>
            <a:endParaRPr lang="en-US" sz="1275" dirty="0"/>
          </a:p>
        </p:txBody>
      </p:sp>
      <p:sp>
        <p:nvSpPr>
          <p:cNvPr id="12" name="Text 10"/>
          <p:cNvSpPr/>
          <p:nvPr/>
        </p:nvSpPr>
        <p:spPr>
          <a:xfrm>
            <a:off x="3947160" y="8827929"/>
            <a:ext cx="4203191" cy="431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75" dirty="0">
                <a:solidFill>
                  <a:srgbClr val="DBEE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ปรัชญาดุษฎีบัณฑิต · เทคโนโลยีดิจิทัลมีเดีย</a:t>
            </a:r>
            <a:endParaRPr lang="en-US" sz="1875" dirty="0"/>
          </a:p>
        </p:txBody>
      </p:sp>
      <p:sp>
        <p:nvSpPr>
          <p:cNvPr id="13" name="Shape 11"/>
          <p:cNvSpPr/>
          <p:nvPr/>
        </p:nvSpPr>
        <p:spPr>
          <a:xfrm>
            <a:off x="5661918" y="7687469"/>
            <a:ext cx="9525" cy="457200"/>
          </a:xfrm>
          <a:prstGeom prst="rect">
            <a:avLst/>
          </a:prstGeom>
          <a:solidFill>
            <a:srgbClr val="5EEAD4">
              <a:alpha val="30000"/>
            </a:srgbClr>
          </a:solidFill>
          <a:ln/>
        </p:spPr>
        <p:txBody>
          <a:bodyPr/>
          <a:lstStyle/>
          <a:p>
            <a:endParaRPr lang="th-TH"/>
          </a:p>
        </p:txBody>
      </p:sp>
      <p:sp>
        <p:nvSpPr>
          <p:cNvPr id="14" name="Text 12"/>
          <p:cNvSpPr/>
          <p:nvPr/>
        </p:nvSpPr>
        <p:spPr>
          <a:xfrm>
            <a:off x="8913753" y="8561229"/>
            <a:ext cx="5193457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1275" kern="0" spc="255" dirty="0">
                <a:solidFill>
                  <a:srgbClr val="5EEAD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สังกัด</a:t>
            </a:r>
            <a:endParaRPr lang="en-US" sz="1275" dirty="0"/>
          </a:p>
        </p:txBody>
      </p:sp>
      <p:sp>
        <p:nvSpPr>
          <p:cNvPr id="15" name="Text 13"/>
          <p:cNvSpPr/>
          <p:nvPr/>
        </p:nvSpPr>
        <p:spPr>
          <a:xfrm>
            <a:off x="8913753" y="8827929"/>
            <a:ext cx="4862964" cy="431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75" dirty="0">
                <a:solidFill>
                  <a:srgbClr val="DBEE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คณะวิทยาศาสตร์และเทคโนโลยี · มทร.สุวรรณภูมิ</a:t>
            </a:r>
            <a:endParaRPr lang="en-US" sz="1875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EED87A4-0C8F-4316-1C20-7D5BA26B0E90}"/>
              </a:ext>
            </a:extLst>
          </p:cNvPr>
          <p:cNvSpPr txBox="1"/>
          <p:nvPr/>
        </p:nvSpPr>
        <p:spPr>
          <a:xfrm>
            <a:off x="4050030" y="4737854"/>
            <a:ext cx="103860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h-TH" dirty="0"/>
          </a:p>
        </p:txBody>
      </p:sp>
      <p:sp>
        <p:nvSpPr>
          <p:cNvPr id="18" name="Text 10">
            <a:extLst>
              <a:ext uri="{FF2B5EF4-FFF2-40B4-BE49-F238E27FC236}">
                <a16:creationId xmlns:a16="http://schemas.microsoft.com/office/drawing/2014/main" id="{89C65C6D-D38C-A7E0-C3C4-EAFD17B1F35E}"/>
              </a:ext>
            </a:extLst>
          </p:cNvPr>
          <p:cNvSpPr/>
          <p:nvPr/>
        </p:nvSpPr>
        <p:spPr>
          <a:xfrm>
            <a:off x="7265200" y="7178349"/>
            <a:ext cx="2932656" cy="79090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ctr">
              <a:buNone/>
            </a:pPr>
            <a:r>
              <a:rPr lang="th-TH" sz="4400" dirty="0"/>
              <a:t>นายจักรพง</a:t>
            </a:r>
            <a:r>
              <a:rPr lang="th-TH" sz="4400" dirty="0" err="1"/>
              <a:t>ษ์</a:t>
            </a:r>
            <a:r>
              <a:rPr lang="th-TH" sz="4400" dirty="0"/>
              <a:t>  นิลพง</a:t>
            </a:r>
            <a:r>
              <a:rPr lang="th-TH" sz="4400" dirty="0" err="1"/>
              <a:t>ษ์</a:t>
            </a:r>
            <a:br>
              <a:rPr lang="th-TH" sz="4400" dirty="0"/>
            </a:br>
            <a:r>
              <a:rPr lang="th-TH" sz="2900" dirty="0"/>
              <a:t>นักศึกษาปริญญาเอก </a:t>
            </a:r>
            <a:r>
              <a:rPr lang="en-US" sz="2900" dirty="0"/>
              <a:t>DMT</a:t>
            </a:r>
            <a:endParaRPr lang="en-US" sz="4400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F0310ABD-9002-1157-1A6F-E9D90040F3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1920" y="333958"/>
            <a:ext cx="5465715" cy="131255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2DD4BF">
                  <a:alpha val="12000"/>
                </a:srgbClr>
              </a:gs>
              <a:gs pos="60000">
                <a:srgbClr val="2DD4BF">
                  <a:alpha val="0"/>
                </a:srgbClr>
              </a:gs>
            </a:gsLst>
            <a:path path="circle">
              <a:fillToRect l="50000" r="50000" b="100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3" name="Shape 1"/>
          <p:cNvSpPr/>
          <p:nvPr/>
        </p:nvSpPr>
        <p:spPr>
          <a:xfrm>
            <a:off x="15430500" y="-1428750"/>
            <a:ext cx="4000500" cy="4000500"/>
          </a:xfrm>
          <a:prstGeom prst="ellipse">
            <a:avLst/>
          </a:prstGeom>
          <a:gradFill rotWithShape="1">
            <a:gsLst>
              <a:gs pos="0">
                <a:srgbClr val="FB923C">
                  <a:alpha val="12000"/>
                </a:srgbClr>
              </a:gs>
              <a:gs pos="70000">
                <a:srgbClr val="FB923C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2DD4BF">
                  <a:alpha val="4000"/>
                </a:srgbClr>
              </a:gs>
              <a:gs pos="100000">
                <a:srgbClr val="2DD4BF">
                  <a:alpha val="0"/>
                </a:srgbClr>
              </a:gs>
            </a:gsLst>
            <a:lin ang="5400000" scaled="0"/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5" name="Text 3"/>
          <p:cNvSpPr/>
          <p:nvPr/>
        </p:nvSpPr>
        <p:spPr>
          <a:xfrm>
            <a:off x="857250" y="869950"/>
            <a:ext cx="3492828" cy="336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800" kern="0" spc="468" dirty="0">
                <a:solidFill>
                  <a:srgbClr val="FB923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 / 20 · ภาพที่ 1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223048" y="666750"/>
            <a:ext cx="4474438" cy="577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345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กรอบแนวคิดการวิจัย</a:t>
            </a:r>
            <a:endParaRPr lang="en-US" sz="3450" dirty="0"/>
          </a:p>
        </p:txBody>
      </p:sp>
      <p:sp>
        <p:nvSpPr>
          <p:cNvPr id="7" name="Text 5"/>
          <p:cNvSpPr/>
          <p:nvPr/>
        </p:nvSpPr>
        <p:spPr>
          <a:xfrm>
            <a:off x="8481219" y="803275"/>
            <a:ext cx="2599511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7FA8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Conceptual Framework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14948" y="3475633"/>
            <a:ext cx="5330647" cy="241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1200" kern="0" spc="168" dirty="0">
                <a:solidFill>
                  <a:srgbClr val="7FA8B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ฐานทฤษฎี · THEORETICAL BASE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857250" y="3850283"/>
            <a:ext cx="4846042" cy="936228"/>
          </a:xfrm>
          <a:prstGeom prst="roundRect">
            <a:avLst>
              <a:gd name="adj" fmla="val 16278"/>
            </a:avLst>
          </a:prstGeom>
          <a:gradFill rotWithShape="1">
            <a:gsLst>
              <a:gs pos="0">
                <a:srgbClr val="2DD4BF">
                  <a:alpha val="16000"/>
                </a:srgbClr>
              </a:gs>
              <a:gs pos="100000">
                <a:srgbClr val="0D2631">
                  <a:alpha val="55000"/>
                </a:srgbClr>
              </a:gs>
            </a:gsLst>
            <a:lin ang="3600000" scaled="0"/>
          </a:gradFill>
          <a:ln w="6350">
            <a:solidFill>
              <a:srgbClr val="2DD4BF">
                <a:alpha val="42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0" name="Text 8"/>
          <p:cNvSpPr/>
          <p:nvPr/>
        </p:nvSpPr>
        <p:spPr>
          <a:xfrm>
            <a:off x="1073150" y="4047133"/>
            <a:ext cx="4855666" cy="311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1725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ทฤษฎีการเรียนรู้</a:t>
            </a:r>
            <a:endParaRPr lang="en-US" sz="1725" dirty="0"/>
          </a:p>
        </p:txBody>
      </p:sp>
      <p:sp>
        <p:nvSpPr>
          <p:cNvPr id="11" name="Text 9"/>
          <p:cNvSpPr/>
          <p:nvPr/>
        </p:nvSpPr>
        <p:spPr>
          <a:xfrm>
            <a:off x="1073150" y="4358283"/>
            <a:ext cx="4855666" cy="26947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35000"/>
              </a:lnSpc>
              <a:buNone/>
            </a:pPr>
            <a:r>
              <a:rPr lang="en-US" sz="1350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TPACK · ZPD · Cognitive Apprenticeship · Reflective · SRL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857250" y="4957961"/>
            <a:ext cx="4846042" cy="936228"/>
          </a:xfrm>
          <a:prstGeom prst="roundRect">
            <a:avLst>
              <a:gd name="adj" fmla="val 16278"/>
            </a:avLst>
          </a:prstGeom>
          <a:gradFill rotWithShape="1">
            <a:gsLst>
              <a:gs pos="0">
                <a:srgbClr val="60A5FA">
                  <a:alpha val="16000"/>
                </a:srgbClr>
              </a:gs>
              <a:gs pos="100000">
                <a:srgbClr val="0D2631">
                  <a:alpha val="55000"/>
                </a:srgbClr>
              </a:gs>
            </a:gsLst>
            <a:lin ang="3600000" scaled="0"/>
          </a:gradFill>
          <a:ln w="6350">
            <a:solidFill>
              <a:srgbClr val="60A5FA">
                <a:alpha val="42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3" name="Text 11"/>
          <p:cNvSpPr/>
          <p:nvPr/>
        </p:nvSpPr>
        <p:spPr>
          <a:xfrm>
            <a:off x="1073150" y="5154811"/>
            <a:ext cx="4855666" cy="311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1725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สถาปัตยกรรม AI</a:t>
            </a:r>
            <a:endParaRPr lang="en-US" sz="1725" dirty="0"/>
          </a:p>
        </p:txBody>
      </p:sp>
      <p:sp>
        <p:nvSpPr>
          <p:cNvPr id="14" name="Text 12"/>
          <p:cNvSpPr/>
          <p:nvPr/>
        </p:nvSpPr>
        <p:spPr>
          <a:xfrm>
            <a:off x="1073150" y="5465961"/>
            <a:ext cx="4855666" cy="26947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35000"/>
              </a:lnSpc>
              <a:buNone/>
            </a:pPr>
            <a:r>
              <a:rPr lang="en-US" sz="1350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Multi-Agent · Supervisor · RAG / Agentic RAG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857250" y="6065639"/>
            <a:ext cx="4846042" cy="936228"/>
          </a:xfrm>
          <a:prstGeom prst="roundRect">
            <a:avLst>
              <a:gd name="adj" fmla="val 16278"/>
            </a:avLst>
          </a:prstGeom>
          <a:gradFill rotWithShape="1">
            <a:gsLst>
              <a:gs pos="0">
                <a:srgbClr val="FBBF24">
                  <a:alpha val="15000"/>
                </a:srgbClr>
              </a:gs>
              <a:gs pos="100000">
                <a:srgbClr val="0D2631">
                  <a:alpha val="55000"/>
                </a:srgbClr>
              </a:gs>
            </a:gsLst>
            <a:lin ang="3600000" scaled="0"/>
          </a:gradFill>
          <a:ln w="6350">
            <a:solidFill>
              <a:srgbClr val="FBBF24">
                <a:alpha val="42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6" name="Text 14"/>
          <p:cNvSpPr/>
          <p:nvPr/>
        </p:nvSpPr>
        <p:spPr>
          <a:xfrm>
            <a:off x="1073150" y="6262489"/>
            <a:ext cx="4855666" cy="311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1725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การประเมิน &amp; สังเกตการณ์</a:t>
            </a:r>
            <a:endParaRPr lang="en-US" sz="1725" dirty="0"/>
          </a:p>
        </p:txBody>
      </p:sp>
      <p:sp>
        <p:nvSpPr>
          <p:cNvPr id="17" name="Text 15"/>
          <p:cNvSpPr/>
          <p:nvPr/>
        </p:nvSpPr>
        <p:spPr>
          <a:xfrm>
            <a:off x="1073150" y="6573639"/>
            <a:ext cx="4855666" cy="26947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35000"/>
              </a:lnSpc>
              <a:buNone/>
            </a:pPr>
            <a:r>
              <a:rPr lang="en-US" sz="1350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LLM-as-a-Judge · Observability</a:t>
            </a:r>
            <a:endParaRPr lang="en-US" sz="1350" dirty="0"/>
          </a:p>
        </p:txBody>
      </p:sp>
      <p:sp>
        <p:nvSpPr>
          <p:cNvPr id="18" name="Text 16"/>
          <p:cNvSpPr/>
          <p:nvPr/>
        </p:nvSpPr>
        <p:spPr>
          <a:xfrm>
            <a:off x="5665193" y="4972050"/>
            <a:ext cx="851495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2550" dirty="0">
                <a:solidFill>
                  <a:srgbClr val="5EE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550" dirty="0"/>
          </a:p>
        </p:txBody>
      </p:sp>
      <p:sp>
        <p:nvSpPr>
          <p:cNvPr id="19" name="Shape 17"/>
          <p:cNvSpPr/>
          <p:nvPr/>
        </p:nvSpPr>
        <p:spPr>
          <a:xfrm>
            <a:off x="6478588" y="3836988"/>
            <a:ext cx="5330726" cy="2803525"/>
          </a:xfrm>
          <a:prstGeom prst="roundRect">
            <a:avLst>
              <a:gd name="adj" fmla="val 7475"/>
            </a:avLst>
          </a:prstGeom>
          <a:gradFill rotWithShape="1">
            <a:gsLst>
              <a:gs pos="0">
                <a:srgbClr val="2DD4BF">
                  <a:alpha val="18000"/>
                </a:srgbClr>
              </a:gs>
              <a:gs pos="50000">
                <a:srgbClr val="38BDF8">
                  <a:alpha val="12000"/>
                </a:srgbClr>
              </a:gs>
              <a:gs pos="100000">
                <a:srgbClr val="0D2631">
                  <a:alpha val="60000"/>
                </a:srgbClr>
              </a:gs>
            </a:gsLst>
            <a:lin ang="4200000" scaled="0"/>
          </a:gradFill>
          <a:ln w="12700">
            <a:solidFill>
              <a:srgbClr val="5EEAD4">
                <a:alpha val="55000"/>
              </a:srgbClr>
            </a:solidFill>
            <a:prstDash val="solid"/>
          </a:ln>
          <a:effectLst>
            <a:outerShdw blurRad="571500" dist="50800" dir="16200000" algn="bl" rotWithShape="0">
              <a:srgbClr val="2DD4BF">
                <a:alpha val="18000"/>
              </a:srgbClr>
            </a:outerShdw>
          </a:effectLst>
        </p:spPr>
        <p:txBody>
          <a:bodyPr/>
          <a:lstStyle/>
          <a:p>
            <a:endParaRPr lang="th-TH"/>
          </a:p>
        </p:txBody>
      </p:sp>
      <p:sp>
        <p:nvSpPr>
          <p:cNvPr id="20" name="Text 18"/>
          <p:cNvSpPr/>
          <p:nvPr/>
        </p:nvSpPr>
        <p:spPr>
          <a:xfrm>
            <a:off x="6777038" y="4173538"/>
            <a:ext cx="4664571" cy="9699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25000"/>
              </a:lnSpc>
              <a:buNone/>
            </a:pPr>
            <a:r>
              <a:rPr lang="en-US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ระบบพี่เลี้ยงปัญญาประดิษฐ์ แบบหลายเอเจนต์</a:t>
            </a: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8304113" y="5059363"/>
            <a:ext cx="1847642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425" dirty="0">
                <a:solidFill>
                  <a:srgbClr val="9FC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Mentoring System</a:t>
            </a:r>
            <a:endParaRPr lang="en-US" sz="1425" dirty="0"/>
          </a:p>
        </p:txBody>
      </p:sp>
      <p:sp>
        <p:nvSpPr>
          <p:cNvPr id="22" name="Shape 20"/>
          <p:cNvSpPr/>
          <p:nvPr/>
        </p:nvSpPr>
        <p:spPr>
          <a:xfrm>
            <a:off x="6777038" y="5440363"/>
            <a:ext cx="4733826" cy="863600"/>
          </a:xfrm>
          <a:prstGeom prst="roundRect">
            <a:avLst>
              <a:gd name="adj" fmla="val 15441"/>
            </a:avLst>
          </a:prstGeom>
          <a:gradFill rotWithShape="1">
            <a:gsLst>
              <a:gs pos="0">
                <a:srgbClr val="FB7185">
                  <a:alpha val="22000"/>
                </a:srgbClr>
              </a:gs>
              <a:gs pos="100000">
                <a:srgbClr val="0D2631">
                  <a:alpha val="50000"/>
                </a:srgbClr>
              </a:gs>
            </a:gsLst>
            <a:lin ang="1800000" scaled="0"/>
          </a:gradFill>
          <a:ln w="6350">
            <a:solidFill>
              <a:srgbClr val="FB7185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23" name="Text 21"/>
          <p:cNvSpPr/>
          <p:nvPr/>
        </p:nvSpPr>
        <p:spPr>
          <a:xfrm>
            <a:off x="6756881" y="5599113"/>
            <a:ext cx="4774138" cy="298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FDA4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มนุษย์อยู่ในวงรอบ</a:t>
            </a:r>
            <a:endParaRPr lang="en-US" sz="1650" dirty="0"/>
          </a:p>
        </p:txBody>
      </p:sp>
      <p:sp>
        <p:nvSpPr>
          <p:cNvPr id="24" name="Text 22"/>
          <p:cNvSpPr/>
          <p:nvPr/>
        </p:nvSpPr>
        <p:spPr>
          <a:xfrm>
            <a:off x="8382496" y="5878513"/>
            <a:ext cx="1522909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275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Human-in-the-Loop</a:t>
            </a:r>
            <a:endParaRPr lang="en-US" sz="1275" dirty="0"/>
          </a:p>
        </p:txBody>
      </p:sp>
      <p:sp>
        <p:nvSpPr>
          <p:cNvPr id="25" name="Text 23"/>
          <p:cNvSpPr/>
          <p:nvPr/>
        </p:nvSpPr>
        <p:spPr>
          <a:xfrm>
            <a:off x="11771214" y="4972050"/>
            <a:ext cx="851495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2550" dirty="0">
                <a:solidFill>
                  <a:srgbClr val="5EE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550" dirty="0"/>
          </a:p>
        </p:txBody>
      </p:sp>
      <p:sp>
        <p:nvSpPr>
          <p:cNvPr id="26" name="Text 24"/>
          <p:cNvSpPr/>
          <p:nvPr/>
        </p:nvSpPr>
        <p:spPr>
          <a:xfrm>
            <a:off x="12342302" y="3908624"/>
            <a:ext cx="5330756" cy="241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1200" kern="0" spc="168" dirty="0">
                <a:solidFill>
                  <a:srgbClr val="7FA8B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ผลลัพธ์ · OUTCOMES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12584609" y="4283273"/>
            <a:ext cx="4846141" cy="1057077"/>
          </a:xfrm>
          <a:prstGeom prst="roundRect">
            <a:avLst>
              <a:gd name="adj" fmla="val 14417"/>
            </a:avLst>
          </a:prstGeom>
          <a:gradFill rotWithShape="1">
            <a:gsLst>
              <a:gs pos="0">
                <a:srgbClr val="34D399">
                  <a:alpha val="18000"/>
                </a:srgbClr>
              </a:gs>
              <a:gs pos="100000">
                <a:srgbClr val="0D2631">
                  <a:alpha val="55000"/>
                </a:srgbClr>
              </a:gs>
            </a:gsLst>
            <a:lin ang="3600000" scaled="0"/>
          </a:gradFill>
          <a:ln w="6350">
            <a:solidFill>
              <a:srgbClr val="34D399">
                <a:alpha val="48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28" name="Text 26"/>
          <p:cNvSpPr/>
          <p:nvPr/>
        </p:nvSpPr>
        <p:spPr>
          <a:xfrm>
            <a:off x="12819559" y="4518224"/>
            <a:ext cx="4813866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สมรรถนะการสอน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12819559" y="4861124"/>
            <a:ext cx="4813866" cy="28237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62500" lnSpcReduction="20000"/>
          </a:bodyPr>
          <a:lstStyle/>
          <a:p>
            <a:pPr marL="0" indent="0" algn="l">
              <a:lnSpc>
                <a:spcPct val="135000"/>
              </a:lnSpc>
              <a:buNone/>
            </a:pPr>
            <a:r>
              <a:rPr lang="en-US" sz="1425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TPACK Competency ↑ (วัดก่อน–หลัง)</a:t>
            </a:r>
            <a:endParaRPr lang="en-US" sz="1425" dirty="0"/>
          </a:p>
        </p:txBody>
      </p:sp>
      <p:sp>
        <p:nvSpPr>
          <p:cNvPr id="30" name="Shape 28"/>
          <p:cNvSpPr/>
          <p:nvPr/>
        </p:nvSpPr>
        <p:spPr>
          <a:xfrm>
            <a:off x="12584609" y="5511800"/>
            <a:ext cx="4846141" cy="1057077"/>
          </a:xfrm>
          <a:prstGeom prst="roundRect">
            <a:avLst>
              <a:gd name="adj" fmla="val 14417"/>
            </a:avLst>
          </a:prstGeom>
          <a:gradFill rotWithShape="1">
            <a:gsLst>
              <a:gs pos="0">
                <a:srgbClr val="2DD4BF">
                  <a:alpha val="16000"/>
                </a:srgbClr>
              </a:gs>
              <a:gs pos="100000">
                <a:srgbClr val="0D2631">
                  <a:alpha val="55000"/>
                </a:srgbClr>
              </a:gs>
            </a:gsLst>
            <a:lin ang="3600000" scaled="0"/>
          </a:gradFill>
          <a:ln w="6350">
            <a:solidFill>
              <a:srgbClr val="2DD4BF">
                <a:alpha val="46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31" name="Text 29"/>
          <p:cNvSpPr/>
          <p:nvPr/>
        </p:nvSpPr>
        <p:spPr>
          <a:xfrm>
            <a:off x="12819559" y="5746750"/>
            <a:ext cx="4813866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การสะท้อนคิด &amp; SRL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12819559" y="6089650"/>
            <a:ext cx="4813866" cy="28237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35000"/>
              </a:lnSpc>
              <a:buNone/>
            </a:pPr>
            <a:r>
              <a:rPr lang="en-US" sz="1425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Reflection breadth/depth ↑ · Self-regulated learning</a:t>
            </a:r>
            <a:endParaRPr lang="en-US" sz="1425" dirty="0"/>
          </a:p>
        </p:txBody>
      </p:sp>
      <p:sp>
        <p:nvSpPr>
          <p:cNvPr id="33" name="Shape 31"/>
          <p:cNvSpPr/>
          <p:nvPr/>
        </p:nvSpPr>
        <p:spPr>
          <a:xfrm>
            <a:off x="6427589" y="9271000"/>
            <a:ext cx="5432723" cy="406400"/>
          </a:xfrm>
          <a:prstGeom prst="roundRect">
            <a:avLst>
              <a:gd name="adj" fmla="val 46875"/>
            </a:avLst>
          </a:prstGeom>
          <a:ln w="6350">
            <a:solidFill>
              <a:srgbClr val="FB7185">
                <a:alpha val="50000"/>
              </a:srgbClr>
            </a:solidFill>
            <a:prstDash val="dash"/>
          </a:ln>
        </p:spPr>
        <p:txBody>
          <a:bodyPr/>
          <a:lstStyle/>
          <a:p>
            <a:endParaRPr lang="th-TH"/>
          </a:p>
        </p:txBody>
      </p:sp>
      <p:sp>
        <p:nvSpPr>
          <p:cNvPr id="34" name="Text 32"/>
          <p:cNvSpPr/>
          <p:nvPr/>
        </p:nvSpPr>
        <p:spPr>
          <a:xfrm>
            <a:off x="6662539" y="9353550"/>
            <a:ext cx="5125805" cy="279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425" dirty="0">
                <a:solidFill>
                  <a:srgbClr val="FDA4B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↺ วงรอบป้อนกลับ &amp; การถอนนั่งร้าน (feedback &amp; fading)</a:t>
            </a:r>
            <a:endParaRPr lang="en-US" sz="1425" dirty="0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BCA40FD2-917B-29EF-7BE0-5CD558C7AB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41609" y="205214"/>
            <a:ext cx="5602636" cy="134543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38BDF8">
                  <a:alpha val="12000"/>
                </a:srgbClr>
              </a:gs>
              <a:gs pos="60000">
                <a:srgbClr val="38BDF8">
                  <a:alpha val="0"/>
                </a:srgbClr>
              </a:gs>
            </a:gsLst>
            <a:path path="circle">
              <a:fillToRect l="50000" r="50000" b="100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3" name="Shape 1"/>
          <p:cNvSpPr/>
          <p:nvPr/>
        </p:nvSpPr>
        <p:spPr>
          <a:xfrm>
            <a:off x="15430500" y="-1428750"/>
            <a:ext cx="4000500" cy="4000500"/>
          </a:xfrm>
          <a:prstGeom prst="ellipse">
            <a:avLst/>
          </a:prstGeom>
          <a:gradFill rotWithShape="1">
            <a:gsLst>
              <a:gs pos="0">
                <a:srgbClr val="FB923C">
                  <a:alpha val="12000"/>
                </a:srgbClr>
              </a:gs>
              <a:gs pos="70000">
                <a:srgbClr val="FB923C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4" name="Shape 2"/>
          <p:cNvSpPr/>
          <p:nvPr/>
        </p:nvSpPr>
        <p:spPr>
          <a:xfrm>
            <a:off x="-3810" y="45720"/>
            <a:ext cx="18288000" cy="10287000"/>
          </a:xfrm>
          <a:prstGeom prst="rect">
            <a:avLst/>
          </a:prstGeom>
          <a:gradFill rotWithShape="1">
            <a:gsLst>
              <a:gs pos="0">
                <a:srgbClr val="2DD4BF">
                  <a:alpha val="4000"/>
                </a:srgbClr>
              </a:gs>
              <a:gs pos="100000">
                <a:srgbClr val="2DD4BF">
                  <a:alpha val="0"/>
                </a:srgbClr>
              </a:gs>
            </a:gsLst>
            <a:lin ang="5400000" scaled="0"/>
          </a:gradFill>
          <a:ln/>
        </p:spPr>
        <p:txBody>
          <a:bodyPr/>
          <a:lstStyle/>
          <a:p>
            <a:endParaRPr lang="th-TH" dirty="0"/>
          </a:p>
        </p:txBody>
      </p:sp>
      <p:sp>
        <p:nvSpPr>
          <p:cNvPr id="5" name="Text 3"/>
          <p:cNvSpPr/>
          <p:nvPr/>
        </p:nvSpPr>
        <p:spPr>
          <a:xfrm>
            <a:off x="857250" y="889000"/>
            <a:ext cx="3492828" cy="336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800" kern="0" spc="468" dirty="0">
                <a:solidFill>
                  <a:srgbClr val="FB923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11 / 20 · ภาพที่ 2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223048" y="685800"/>
            <a:ext cx="5918697" cy="577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345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การออกแบบระบบเชิง IPOF</a:t>
            </a:r>
            <a:endParaRPr lang="en-US" sz="3450" dirty="0"/>
          </a:p>
        </p:txBody>
      </p:sp>
      <p:sp>
        <p:nvSpPr>
          <p:cNvPr id="7" name="Text 5"/>
          <p:cNvSpPr/>
          <p:nvPr/>
        </p:nvSpPr>
        <p:spPr>
          <a:xfrm>
            <a:off x="9794181" y="822325"/>
            <a:ext cx="3997276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7FA8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Input · Process · Output · Feedback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857250" y="3063241"/>
            <a:ext cx="3714750" cy="3764280"/>
          </a:xfrm>
          <a:prstGeom prst="roundRect">
            <a:avLst>
              <a:gd name="adj" fmla="val 8695"/>
            </a:avLst>
          </a:prstGeom>
          <a:gradFill rotWithShape="1">
            <a:gsLst>
              <a:gs pos="0">
                <a:srgbClr val="2DD4BF">
                  <a:alpha val="15000"/>
                </a:srgbClr>
              </a:gs>
              <a:gs pos="100000">
                <a:srgbClr val="0D2631">
                  <a:alpha val="55000"/>
                </a:srgbClr>
              </a:gs>
            </a:gsLst>
            <a:lin ang="4500000" scaled="0"/>
          </a:gradFill>
          <a:ln w="6350">
            <a:solidFill>
              <a:srgbClr val="2DD4BF">
                <a:alpha val="42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9" name="Text 7"/>
          <p:cNvSpPr/>
          <p:nvPr/>
        </p:nvSpPr>
        <p:spPr>
          <a:xfrm>
            <a:off x="1130300" y="3227070"/>
            <a:ext cx="3485515" cy="50155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kern="0" spc="204" dirty="0">
                <a:solidFill>
                  <a:srgbClr val="5EEAD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INPUT · นำเข้า</a:t>
            </a: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1130300" y="3804821"/>
            <a:ext cx="3485515" cy="336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1875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ข้อมูลการสอน</a:t>
            </a:r>
            <a:endParaRPr lang="en-US" sz="1875" dirty="0"/>
          </a:p>
        </p:txBody>
      </p:sp>
      <p:sp>
        <p:nvSpPr>
          <p:cNvPr id="11" name="Text 9"/>
          <p:cNvSpPr/>
          <p:nvPr/>
        </p:nvSpPr>
        <p:spPr>
          <a:xfrm>
            <a:off x="1130300" y="4217571"/>
            <a:ext cx="3263710" cy="235594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00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วีดิทัศน์การสอน แผนการสอน ข้อมูลผู้เรียน — ประมวลผลหลายรูปแบบ (multimodal)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705350" y="4636671"/>
            <a:ext cx="381000" cy="222894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2400" dirty="0">
                <a:solidFill>
                  <a:srgbClr val="5EE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5143500" y="3063241"/>
            <a:ext cx="3714750" cy="3764279"/>
          </a:xfrm>
          <a:prstGeom prst="roundRect">
            <a:avLst>
              <a:gd name="adj" fmla="val 8695"/>
            </a:avLst>
          </a:prstGeom>
          <a:gradFill rotWithShape="1">
            <a:gsLst>
              <a:gs pos="0">
                <a:srgbClr val="60A5FA">
                  <a:alpha val="15000"/>
                </a:srgbClr>
              </a:gs>
              <a:gs pos="100000">
                <a:srgbClr val="0D2631">
                  <a:alpha val="55000"/>
                </a:srgbClr>
              </a:gs>
            </a:gsLst>
            <a:lin ang="4500000" scaled="0"/>
          </a:gradFill>
          <a:ln w="6350">
            <a:solidFill>
              <a:srgbClr val="60A5FA">
                <a:alpha val="42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4" name="Text 12"/>
          <p:cNvSpPr/>
          <p:nvPr/>
        </p:nvSpPr>
        <p:spPr>
          <a:xfrm>
            <a:off x="5416550" y="3227070"/>
            <a:ext cx="3485515" cy="50155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kern="0" spc="204" dirty="0">
                <a:solidFill>
                  <a:srgbClr val="7CC4F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PROCESS · ประมวลผล</a:t>
            </a: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5416550" y="3804821"/>
            <a:ext cx="3485515" cy="336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1875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เอเจนต์ + HITL</a:t>
            </a:r>
            <a:endParaRPr lang="en-US" sz="1875" dirty="0"/>
          </a:p>
        </p:txBody>
      </p:sp>
      <p:sp>
        <p:nvSpPr>
          <p:cNvPr id="16" name="Text 14"/>
          <p:cNvSpPr/>
          <p:nvPr/>
        </p:nvSpPr>
        <p:spPr>
          <a:xfrm>
            <a:off x="5416550" y="4325621"/>
            <a:ext cx="3263710" cy="2247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วิเคราะห์ → ประเมิน TPACK → สร้าง feedback → กำกับเส้นทาง · LangGraph.js + agentic RAG</a:t>
            </a: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8991600" y="4636671"/>
            <a:ext cx="381000" cy="222894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2400" dirty="0">
                <a:solidFill>
                  <a:srgbClr val="5EE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400" dirty="0"/>
          </a:p>
        </p:txBody>
      </p:sp>
      <p:sp>
        <p:nvSpPr>
          <p:cNvPr id="18" name="Shape 16"/>
          <p:cNvSpPr/>
          <p:nvPr/>
        </p:nvSpPr>
        <p:spPr>
          <a:xfrm>
            <a:off x="9429750" y="3063241"/>
            <a:ext cx="3714750" cy="3764279"/>
          </a:xfrm>
          <a:prstGeom prst="roundRect">
            <a:avLst>
              <a:gd name="adj" fmla="val 8695"/>
            </a:avLst>
          </a:prstGeom>
          <a:gradFill rotWithShape="1">
            <a:gsLst>
              <a:gs pos="0">
                <a:srgbClr val="34D399">
                  <a:alpha val="16000"/>
                </a:srgbClr>
              </a:gs>
              <a:gs pos="100000">
                <a:srgbClr val="0D2631">
                  <a:alpha val="55000"/>
                </a:srgbClr>
              </a:gs>
            </a:gsLst>
            <a:lin ang="4500000" scaled="0"/>
          </a:gradFill>
          <a:ln w="6350">
            <a:solidFill>
              <a:srgbClr val="34D399">
                <a:alpha val="46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9" name="Text 17"/>
          <p:cNvSpPr/>
          <p:nvPr/>
        </p:nvSpPr>
        <p:spPr>
          <a:xfrm>
            <a:off x="9702800" y="3227070"/>
            <a:ext cx="3485515" cy="50155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kern="0" spc="204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OUTPUT · ผลผลิต</a:t>
            </a: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9702800" y="3804821"/>
            <a:ext cx="3485515" cy="336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1875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รายงานและแผน</a:t>
            </a:r>
            <a:endParaRPr lang="en-US" sz="1875" dirty="0"/>
          </a:p>
        </p:txBody>
      </p:sp>
      <p:sp>
        <p:nvSpPr>
          <p:cNvPr id="21" name="Text 19"/>
          <p:cNvSpPr/>
          <p:nvPr/>
        </p:nvSpPr>
        <p:spPr>
          <a:xfrm>
            <a:off x="9702800" y="4325621"/>
            <a:ext cx="3263710" cy="224789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รายงานสมรรถนะ TPACK · feedback เฉพาะบุคคล · แผนพัฒนารายบุคคล (structured output)</a:t>
            </a: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13277850" y="4636671"/>
            <a:ext cx="381000" cy="222894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2400" dirty="0">
                <a:solidFill>
                  <a:srgbClr val="5EE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400" dirty="0"/>
          </a:p>
        </p:txBody>
      </p:sp>
      <p:sp>
        <p:nvSpPr>
          <p:cNvPr id="23" name="Shape 21"/>
          <p:cNvSpPr/>
          <p:nvPr/>
        </p:nvSpPr>
        <p:spPr>
          <a:xfrm>
            <a:off x="13716000" y="3063241"/>
            <a:ext cx="3714750" cy="3764279"/>
          </a:xfrm>
          <a:prstGeom prst="roundRect">
            <a:avLst>
              <a:gd name="adj" fmla="val 8695"/>
            </a:avLst>
          </a:prstGeom>
          <a:gradFill rotWithShape="1">
            <a:gsLst>
              <a:gs pos="0">
                <a:srgbClr val="FBBF24">
                  <a:alpha val="14000"/>
                </a:srgbClr>
              </a:gs>
              <a:gs pos="100000">
                <a:srgbClr val="0D2631">
                  <a:alpha val="55000"/>
                </a:srgbClr>
              </a:gs>
            </a:gsLst>
            <a:lin ang="4500000" scaled="0"/>
          </a:gradFill>
          <a:ln w="6350">
            <a:solidFill>
              <a:srgbClr val="FBBF24">
                <a:alpha val="42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24" name="Text 22"/>
          <p:cNvSpPr/>
          <p:nvPr/>
        </p:nvSpPr>
        <p:spPr>
          <a:xfrm>
            <a:off x="13989051" y="3227070"/>
            <a:ext cx="3485515" cy="50155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kern="0" spc="204" dirty="0">
                <a:solidFill>
                  <a:srgbClr val="FCD34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FEEDBACK · ป้อนกลับ</a:t>
            </a: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13989051" y="3804821"/>
            <a:ext cx="3485515" cy="336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1875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ปรับและถอนนั่งร้าน</a:t>
            </a:r>
            <a:endParaRPr lang="en-US" sz="1875" dirty="0"/>
          </a:p>
        </p:txBody>
      </p:sp>
      <p:sp>
        <p:nvSpPr>
          <p:cNvPr id="26" name="Text 24"/>
          <p:cNvSpPr/>
          <p:nvPr/>
        </p:nvSpPr>
        <p:spPr>
          <a:xfrm>
            <a:off x="13989051" y="4325621"/>
            <a:ext cx="3263710" cy="224789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00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ปรับ learning path · ถอนนั่งร้าน (fading) · observability สู่วงรอบถัดไป</a:t>
            </a:r>
            <a:endParaRPr lang="en-US" sz="2000" dirty="0"/>
          </a:p>
        </p:txBody>
      </p:sp>
      <p:sp>
        <p:nvSpPr>
          <p:cNvPr id="27" name="Shape 25"/>
          <p:cNvSpPr/>
          <p:nvPr/>
        </p:nvSpPr>
        <p:spPr>
          <a:xfrm>
            <a:off x="6247209" y="6496050"/>
            <a:ext cx="5793581" cy="463550"/>
          </a:xfrm>
          <a:prstGeom prst="roundRect">
            <a:avLst>
              <a:gd name="adj" fmla="val 41096"/>
            </a:avLst>
          </a:prstGeom>
          <a:ln w="6350">
            <a:solidFill>
              <a:srgbClr val="FB7185">
                <a:alpha val="50000"/>
              </a:srgbClr>
            </a:solidFill>
            <a:prstDash val="dash"/>
          </a:ln>
        </p:spPr>
        <p:txBody>
          <a:bodyPr/>
          <a:lstStyle/>
          <a:p>
            <a:endParaRPr lang="th-TH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254E9218-C18D-9CBB-81D5-E1ED929947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94519" y="598430"/>
            <a:ext cx="5222876" cy="1254239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2DD4BF">
                  <a:alpha val="12000"/>
                </a:srgbClr>
              </a:gs>
              <a:gs pos="60000">
                <a:srgbClr val="2DD4BF">
                  <a:alpha val="0"/>
                </a:srgbClr>
              </a:gs>
            </a:gsLst>
            <a:path path="circle">
              <a:fillToRect l="50000" r="50000" b="100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3" name="Shape 1"/>
          <p:cNvSpPr/>
          <p:nvPr/>
        </p:nvSpPr>
        <p:spPr>
          <a:xfrm>
            <a:off x="15430500" y="-1428750"/>
            <a:ext cx="4000500" cy="4000500"/>
          </a:xfrm>
          <a:prstGeom prst="ellipse">
            <a:avLst/>
          </a:prstGeom>
          <a:gradFill rotWithShape="1">
            <a:gsLst>
              <a:gs pos="0">
                <a:srgbClr val="FB923C">
                  <a:alpha val="12000"/>
                </a:srgbClr>
              </a:gs>
              <a:gs pos="70000">
                <a:srgbClr val="FB923C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2DD4BF">
                  <a:alpha val="4000"/>
                </a:srgbClr>
              </a:gs>
              <a:gs pos="100000">
                <a:srgbClr val="2DD4BF">
                  <a:alpha val="0"/>
                </a:srgbClr>
              </a:gs>
            </a:gsLst>
            <a:lin ang="5400000" scaled="0"/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5" name="Text 3"/>
          <p:cNvSpPr/>
          <p:nvPr/>
        </p:nvSpPr>
        <p:spPr>
          <a:xfrm>
            <a:off x="857250" y="869950"/>
            <a:ext cx="3492828" cy="336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800" kern="0" spc="468" dirty="0">
                <a:solidFill>
                  <a:srgbClr val="FB923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12 / 20 · ภาพที่ 3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223048" y="666750"/>
            <a:ext cx="4169936" cy="577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345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สถาปัตยกรรมระบบ</a:t>
            </a:r>
            <a:endParaRPr lang="en-US" sz="3450" dirty="0"/>
          </a:p>
        </p:txBody>
      </p:sp>
      <p:sp>
        <p:nvSpPr>
          <p:cNvPr id="7" name="Text 5"/>
          <p:cNvSpPr/>
          <p:nvPr/>
        </p:nvSpPr>
        <p:spPr>
          <a:xfrm>
            <a:off x="8204399" y="803275"/>
            <a:ext cx="2236073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7FA8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System Architecture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857250" y="2406650"/>
            <a:ext cx="11763276" cy="628650"/>
          </a:xfrm>
          <a:prstGeom prst="roundRect">
            <a:avLst>
              <a:gd name="adj" fmla="val 21212"/>
            </a:avLst>
          </a:prstGeom>
          <a:gradFill rotWithShape="1">
            <a:gsLst>
              <a:gs pos="0">
                <a:srgbClr val="60A5FA">
                  <a:alpha val="16000"/>
                </a:srgbClr>
              </a:gs>
              <a:gs pos="100000">
                <a:srgbClr val="0D2631">
                  <a:alpha val="50000"/>
                </a:srgbClr>
              </a:gs>
            </a:gsLst>
            <a:lin ang="600000" scaled="0"/>
          </a:gradFill>
          <a:ln w="6350">
            <a:solidFill>
              <a:srgbClr val="60A5FA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9" name="Text 7"/>
          <p:cNvSpPr/>
          <p:nvPr/>
        </p:nvSpPr>
        <p:spPr>
          <a:xfrm>
            <a:off x="1111250" y="2584450"/>
            <a:ext cx="3143250" cy="533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725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ชั้นนำเสนอ · Presentation</a:t>
            </a:r>
            <a:endParaRPr lang="en-US" sz="1725" dirty="0"/>
          </a:p>
        </p:txBody>
      </p:sp>
      <p:sp>
        <p:nvSpPr>
          <p:cNvPr id="10" name="Text 8"/>
          <p:cNvSpPr/>
          <p:nvPr/>
        </p:nvSpPr>
        <p:spPr>
          <a:xfrm>
            <a:off x="4140200" y="2454275"/>
            <a:ext cx="7429500" cy="57467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000" dirty="0">
                <a:solidFill>
                  <a:srgbClr val="BCD6D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Next.js 14 · React 18 · Dashboard · NextAuth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857250" y="3168650"/>
            <a:ext cx="11763276" cy="628650"/>
          </a:xfrm>
          <a:prstGeom prst="roundRect">
            <a:avLst>
              <a:gd name="adj" fmla="val 21212"/>
            </a:avLst>
          </a:prstGeom>
          <a:gradFill rotWithShape="1">
            <a:gsLst>
              <a:gs pos="0">
                <a:srgbClr val="A78BFA">
                  <a:alpha val="16000"/>
                </a:srgbClr>
              </a:gs>
              <a:gs pos="100000">
                <a:srgbClr val="0D2631">
                  <a:alpha val="50000"/>
                </a:srgbClr>
              </a:gs>
            </a:gsLst>
            <a:lin ang="600000" scaled="0"/>
          </a:gradFill>
          <a:ln w="6350">
            <a:solidFill>
              <a:srgbClr val="A78BFA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2" name="Text 10"/>
          <p:cNvSpPr/>
          <p:nvPr/>
        </p:nvSpPr>
        <p:spPr>
          <a:xfrm>
            <a:off x="1111250" y="3346450"/>
            <a:ext cx="3143250" cy="533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725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ชั้นแอปพลิเคชัน · Application</a:t>
            </a:r>
            <a:endParaRPr lang="en-US" sz="1725" dirty="0"/>
          </a:p>
        </p:txBody>
      </p:sp>
      <p:sp>
        <p:nvSpPr>
          <p:cNvPr id="13" name="Text 11"/>
          <p:cNvSpPr/>
          <p:nvPr/>
        </p:nvSpPr>
        <p:spPr>
          <a:xfrm>
            <a:off x="4140199" y="3390899"/>
            <a:ext cx="7091737" cy="31114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2000" dirty="0">
                <a:solidFill>
                  <a:srgbClr val="BCD6D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Node.js · tRPC · Prisma · Zod · Bull Queue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857250" y="3930650"/>
            <a:ext cx="11763276" cy="641350"/>
          </a:xfrm>
          <a:prstGeom prst="roundRect">
            <a:avLst>
              <a:gd name="adj" fmla="val 20792"/>
            </a:avLst>
          </a:prstGeom>
          <a:gradFill rotWithShape="1">
            <a:gsLst>
              <a:gs pos="0">
                <a:srgbClr val="34D399">
                  <a:alpha val="18000"/>
                </a:srgbClr>
              </a:gs>
              <a:gs pos="100000">
                <a:srgbClr val="0D2631">
                  <a:alpha val="50000"/>
                </a:srgbClr>
              </a:gs>
            </a:gsLst>
            <a:lin ang="600000" scaled="0"/>
          </a:gradFill>
          <a:ln w="12700">
            <a:solidFill>
              <a:srgbClr val="34D399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5" name="Text 13"/>
          <p:cNvSpPr/>
          <p:nvPr/>
        </p:nvSpPr>
        <p:spPr>
          <a:xfrm>
            <a:off x="1117600" y="4114800"/>
            <a:ext cx="3651409" cy="533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725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ชั้นประสานเอเจนต์ · Orchestration</a:t>
            </a:r>
            <a:endParaRPr lang="en-US" sz="1725" dirty="0"/>
          </a:p>
        </p:txBody>
      </p:sp>
      <p:sp>
        <p:nvSpPr>
          <p:cNvPr id="16" name="Text 14"/>
          <p:cNvSpPr/>
          <p:nvPr/>
        </p:nvSpPr>
        <p:spPr>
          <a:xfrm>
            <a:off x="4608513" y="4159249"/>
            <a:ext cx="7260618" cy="31114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2000" dirty="0">
                <a:solidFill>
                  <a:srgbClr val="BCD6D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LangGraph.js · 5 Agents · Human-in-the-Loop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857250" y="4705350"/>
            <a:ext cx="11763276" cy="628650"/>
          </a:xfrm>
          <a:prstGeom prst="roundRect">
            <a:avLst>
              <a:gd name="adj" fmla="val 21212"/>
            </a:avLst>
          </a:prstGeom>
          <a:gradFill rotWithShape="1">
            <a:gsLst>
              <a:gs pos="0">
                <a:srgbClr val="2DD4BF">
                  <a:alpha val="16000"/>
                </a:srgbClr>
              </a:gs>
              <a:gs pos="100000">
                <a:srgbClr val="0D2631">
                  <a:alpha val="50000"/>
                </a:srgbClr>
              </a:gs>
            </a:gsLst>
            <a:lin ang="600000" scaled="0"/>
          </a:gradFill>
          <a:ln w="6350">
            <a:solidFill>
              <a:srgbClr val="2DD4BF">
                <a:alpha val="42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8" name="Text 16"/>
          <p:cNvSpPr/>
          <p:nvPr/>
        </p:nvSpPr>
        <p:spPr>
          <a:xfrm>
            <a:off x="1111250" y="4883150"/>
            <a:ext cx="3182323" cy="533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725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ชั้นความรู้ · Knowledge / RAG</a:t>
            </a:r>
            <a:endParaRPr lang="en-US" sz="1725" dirty="0"/>
          </a:p>
        </p:txBody>
      </p:sp>
      <p:sp>
        <p:nvSpPr>
          <p:cNvPr id="19" name="Text 17"/>
          <p:cNvSpPr/>
          <p:nvPr/>
        </p:nvSpPr>
        <p:spPr>
          <a:xfrm>
            <a:off x="4175720" y="4927599"/>
            <a:ext cx="5909726" cy="31114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2000" dirty="0">
                <a:solidFill>
                  <a:srgbClr val="BCD6D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pgvector · Teaching KB · Embeddings</a:t>
            </a:r>
            <a:endParaRPr lang="en-US" sz="2000" dirty="0"/>
          </a:p>
        </p:txBody>
      </p:sp>
      <p:sp>
        <p:nvSpPr>
          <p:cNvPr id="20" name="Shape 18"/>
          <p:cNvSpPr/>
          <p:nvPr/>
        </p:nvSpPr>
        <p:spPr>
          <a:xfrm>
            <a:off x="857250" y="5467350"/>
            <a:ext cx="11763276" cy="628650"/>
          </a:xfrm>
          <a:prstGeom prst="roundRect">
            <a:avLst>
              <a:gd name="adj" fmla="val 21212"/>
            </a:avLst>
          </a:prstGeom>
          <a:gradFill rotWithShape="1">
            <a:gsLst>
              <a:gs pos="0">
                <a:srgbClr val="94A3B8">
                  <a:alpha val="16000"/>
                </a:srgbClr>
              </a:gs>
              <a:gs pos="100000">
                <a:srgbClr val="0D2631">
                  <a:alpha val="50000"/>
                </a:srgbClr>
              </a:gs>
            </a:gsLst>
            <a:lin ang="600000" scaled="0"/>
          </a:gradFill>
          <a:ln w="6350">
            <a:solidFill>
              <a:srgbClr val="94A3B8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21" name="Text 19"/>
          <p:cNvSpPr/>
          <p:nvPr/>
        </p:nvSpPr>
        <p:spPr>
          <a:xfrm>
            <a:off x="1111250" y="5645150"/>
            <a:ext cx="3143250" cy="533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725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ชั้นข้อมูล · Data &amp; Storage</a:t>
            </a:r>
            <a:endParaRPr lang="en-US" sz="1725" dirty="0"/>
          </a:p>
        </p:txBody>
      </p:sp>
      <p:sp>
        <p:nvSpPr>
          <p:cNvPr id="22" name="Text 20"/>
          <p:cNvSpPr/>
          <p:nvPr/>
        </p:nvSpPr>
        <p:spPr>
          <a:xfrm>
            <a:off x="4140200" y="5689599"/>
            <a:ext cx="8442466" cy="31114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2000" dirty="0">
                <a:solidFill>
                  <a:srgbClr val="BCD6D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PostgreSQL · Redis · Object Storage · Checkpointer</a:t>
            </a:r>
            <a:endParaRPr lang="en-US" sz="2000" dirty="0"/>
          </a:p>
        </p:txBody>
      </p:sp>
      <p:sp>
        <p:nvSpPr>
          <p:cNvPr id="23" name="Shape 21"/>
          <p:cNvSpPr/>
          <p:nvPr/>
        </p:nvSpPr>
        <p:spPr>
          <a:xfrm>
            <a:off x="12906375" y="2508250"/>
            <a:ext cx="4524375" cy="3670300"/>
          </a:xfrm>
          <a:prstGeom prst="roundRect">
            <a:avLst>
              <a:gd name="adj" fmla="val 3789"/>
            </a:avLst>
          </a:prstGeom>
          <a:gradFill rotWithShape="1">
            <a:gsLst>
              <a:gs pos="0">
                <a:srgbClr val="FBBF24">
                  <a:alpha val="13000"/>
                </a:srgbClr>
              </a:gs>
              <a:gs pos="100000">
                <a:srgbClr val="0D2631">
                  <a:alpha val="55000"/>
                </a:srgbClr>
              </a:gs>
            </a:gsLst>
            <a:lin ang="4800000" scaled="0"/>
          </a:gradFill>
          <a:ln w="12700">
            <a:solidFill>
              <a:srgbClr val="FBBF24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24" name="Text 22"/>
          <p:cNvSpPr/>
          <p:nvPr/>
        </p:nvSpPr>
        <p:spPr>
          <a:xfrm>
            <a:off x="13166627" y="2787650"/>
            <a:ext cx="4404043" cy="336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1875" b="1" dirty="0">
                <a:solidFill>
                  <a:srgbClr val="FCD3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ชั้นสังเกตการณ์</a:t>
            </a:r>
            <a:endParaRPr lang="en-US" sz="1875" dirty="0"/>
          </a:p>
        </p:txBody>
      </p:sp>
      <p:sp>
        <p:nvSpPr>
          <p:cNvPr id="25" name="Text 23"/>
          <p:cNvSpPr/>
          <p:nvPr/>
        </p:nvSpPr>
        <p:spPr>
          <a:xfrm>
            <a:off x="13166627" y="3143250"/>
            <a:ext cx="4404043" cy="254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350" dirty="0">
                <a:solidFill>
                  <a:srgbClr val="9FC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Observability · ทุกชั้น</a:t>
            </a:r>
            <a:endParaRPr lang="en-US" sz="1350" dirty="0"/>
          </a:p>
        </p:txBody>
      </p:sp>
      <p:sp>
        <p:nvSpPr>
          <p:cNvPr id="26" name="Text 24"/>
          <p:cNvSpPr/>
          <p:nvPr/>
        </p:nvSpPr>
        <p:spPr>
          <a:xfrm>
            <a:off x="13236159" y="3549650"/>
            <a:ext cx="4010343" cy="2343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140017" indent="-140017" algn="l">
              <a:lnSpc>
                <a:spcPct val="185000"/>
              </a:lnSpc>
              <a:buSzPct val="100000"/>
              <a:buChar char="•"/>
              <a:tabLst>
                <a:tab pos="140017" algn="l"/>
              </a:tabLst>
            </a:pPr>
            <a:r>
              <a:rPr lang="en-US" sz="1575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LangFuse Tracing</a:t>
            </a:r>
            <a:endParaRPr lang="en-US" sz="1575" dirty="0"/>
          </a:p>
          <a:p>
            <a:pPr marL="140017" indent="-140017" algn="l">
              <a:lnSpc>
                <a:spcPct val="185000"/>
              </a:lnSpc>
              <a:buSzPct val="100000"/>
              <a:buChar char="•"/>
              <a:tabLst>
                <a:tab pos="140017" algn="l"/>
              </a:tabLst>
            </a:pPr>
            <a:r>
              <a:rPr lang="en-US" sz="1575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LLM-as-a-Judge</a:t>
            </a:r>
            <a:endParaRPr lang="en-US" sz="1575" dirty="0"/>
          </a:p>
          <a:p>
            <a:pPr marL="140017" indent="-140017" algn="l">
              <a:lnSpc>
                <a:spcPct val="185000"/>
              </a:lnSpc>
              <a:buSzPct val="100000"/>
              <a:buChar char="•"/>
              <a:tabLst>
                <a:tab pos="140017" algn="l"/>
              </a:tabLst>
            </a:pPr>
            <a:r>
              <a:rPr lang="en-US" sz="1575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Prompt &amp; Dataset</a:t>
            </a:r>
            <a:endParaRPr lang="en-US" sz="1575" dirty="0"/>
          </a:p>
          <a:p>
            <a:pPr marL="140017" indent="-140017" algn="l">
              <a:lnSpc>
                <a:spcPct val="185000"/>
              </a:lnSpc>
              <a:buSzPct val="100000"/>
              <a:buChar char="•"/>
              <a:tabLst>
                <a:tab pos="140017" algn="l"/>
              </a:tabLst>
            </a:pPr>
            <a:r>
              <a:rPr lang="en-US" sz="1575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/ Latency</a:t>
            </a:r>
            <a:endParaRPr lang="en-US" sz="1575" dirty="0"/>
          </a:p>
          <a:p>
            <a:pPr marL="140017" indent="-140017" algn="l">
              <a:lnSpc>
                <a:spcPct val="185000"/>
              </a:lnSpc>
              <a:buSzPct val="100000"/>
              <a:buChar char="•"/>
              <a:tabLst>
                <a:tab pos="140017" algn="l"/>
              </a:tabLst>
            </a:pPr>
            <a:r>
              <a:rPr lang="en-US" sz="1575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Reliability</a:t>
            </a:r>
            <a:endParaRPr lang="en-US" sz="1575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237EA659-3F40-4DFF-EA68-27F051E86E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93335" y="205213"/>
            <a:ext cx="5344079" cy="128334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60A5FA">
                  <a:alpha val="12000"/>
                </a:srgbClr>
              </a:gs>
              <a:gs pos="60000">
                <a:srgbClr val="60A5FA">
                  <a:alpha val="0"/>
                </a:srgbClr>
              </a:gs>
            </a:gsLst>
            <a:path path="circle">
              <a:fillToRect l="50000" r="50000" b="100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3" name="Shape 1"/>
          <p:cNvSpPr/>
          <p:nvPr/>
        </p:nvSpPr>
        <p:spPr>
          <a:xfrm>
            <a:off x="15430500" y="-1428750"/>
            <a:ext cx="4000500" cy="4000500"/>
          </a:xfrm>
          <a:prstGeom prst="ellipse">
            <a:avLst/>
          </a:prstGeom>
          <a:gradFill rotWithShape="1">
            <a:gsLst>
              <a:gs pos="0">
                <a:srgbClr val="FB923C">
                  <a:alpha val="12000"/>
                </a:srgbClr>
              </a:gs>
              <a:gs pos="70000">
                <a:srgbClr val="FB923C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2DD4BF">
                  <a:alpha val="4000"/>
                </a:srgbClr>
              </a:gs>
              <a:gs pos="100000">
                <a:srgbClr val="2DD4BF">
                  <a:alpha val="0"/>
                </a:srgbClr>
              </a:gs>
            </a:gsLst>
            <a:lin ang="5400000" scaled="0"/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5" name="Text 3"/>
          <p:cNvSpPr/>
          <p:nvPr/>
        </p:nvSpPr>
        <p:spPr>
          <a:xfrm>
            <a:off x="762000" y="869950"/>
            <a:ext cx="3492828" cy="336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800" kern="0" spc="468" dirty="0">
                <a:solidFill>
                  <a:srgbClr val="FB923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13 / 20 · ภาพที่ 4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127798" y="666750"/>
            <a:ext cx="5549910" cy="577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345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กลไกการทำงานของระบบ</a:t>
            </a:r>
            <a:endParaRPr lang="en-US" sz="3450" dirty="0"/>
          </a:p>
        </p:txBody>
      </p:sp>
      <p:sp>
        <p:nvSpPr>
          <p:cNvPr id="7" name="Text 5"/>
          <p:cNvSpPr/>
          <p:nvPr/>
        </p:nvSpPr>
        <p:spPr>
          <a:xfrm>
            <a:off x="9363670" y="793750"/>
            <a:ext cx="2548543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7FA8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StateGraph ของเอเจนต์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3565962" y="4854575"/>
            <a:ext cx="1079500" cy="603250"/>
          </a:xfrm>
          <a:prstGeom prst="roundRect">
            <a:avLst>
              <a:gd name="adj" fmla="val 50000"/>
            </a:avLst>
          </a:prstGeom>
          <a:solidFill>
            <a:srgbClr val="94A3B8">
              <a:alpha val="16000"/>
            </a:srgbClr>
          </a:solidFill>
          <a:ln w="6350">
            <a:solidFill>
              <a:srgbClr val="94A3B8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9" name="Text 7"/>
          <p:cNvSpPr/>
          <p:nvPr/>
        </p:nvSpPr>
        <p:spPr>
          <a:xfrm>
            <a:off x="3769162" y="5032375"/>
            <a:ext cx="865620" cy="603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dirty="0">
                <a:solidFill>
                  <a:srgbClr val="CBD5E1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START</a:t>
            </a: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4816912" y="4921250"/>
            <a:ext cx="361950" cy="508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5EE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250" dirty="0"/>
          </a:p>
        </p:txBody>
      </p:sp>
      <p:sp>
        <p:nvSpPr>
          <p:cNvPr id="11" name="Shape 9"/>
          <p:cNvSpPr/>
          <p:nvPr/>
        </p:nvSpPr>
        <p:spPr>
          <a:xfrm>
            <a:off x="5274112" y="4422775"/>
            <a:ext cx="1929507" cy="1466850"/>
          </a:xfrm>
          <a:prstGeom prst="roundRect">
            <a:avLst>
              <a:gd name="adj" fmla="val 11688"/>
            </a:avLst>
          </a:prstGeom>
          <a:gradFill rotWithShape="1">
            <a:gsLst>
              <a:gs pos="0">
                <a:srgbClr val="60A5FA">
                  <a:alpha val="20000"/>
                </a:srgbClr>
              </a:gs>
              <a:gs pos="100000">
                <a:srgbClr val="0D2631">
                  <a:alpha val="60000"/>
                </a:srgbClr>
              </a:gs>
            </a:gsLst>
            <a:lin ang="4200000" scaled="0"/>
          </a:gradFill>
          <a:ln w="12700">
            <a:solidFill>
              <a:srgbClr val="60A5FA">
                <a:alpha val="55000"/>
              </a:srgbClr>
            </a:solidFill>
            <a:prstDash val="solid"/>
          </a:ln>
          <a:effectLst>
            <a:outerShdw blurRad="381000" dist="50800" dir="16200000" algn="bl" rotWithShape="0">
              <a:srgbClr val="60A5FA">
                <a:alpha val="18000"/>
              </a:srgbClr>
            </a:outerShdw>
          </a:effectLst>
        </p:spPr>
        <p:txBody>
          <a:bodyPr/>
          <a:lstStyle/>
          <a:p>
            <a:endParaRPr lang="th-TH"/>
          </a:p>
        </p:txBody>
      </p:sp>
      <p:sp>
        <p:nvSpPr>
          <p:cNvPr id="12" name="Text 10"/>
          <p:cNvSpPr/>
          <p:nvPr/>
        </p:nvSpPr>
        <p:spPr>
          <a:xfrm>
            <a:off x="5577126" y="4683125"/>
            <a:ext cx="1455718" cy="311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buNone/>
            </a:pPr>
            <a:r>
              <a:rPr lang="en-US" sz="1875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Orchestrator</a:t>
            </a:r>
            <a:endParaRPr lang="en-US" sz="1875" dirty="0"/>
          </a:p>
        </p:txBody>
      </p:sp>
      <p:sp>
        <p:nvSpPr>
          <p:cNvPr id="13" name="Text 11"/>
          <p:cNvSpPr/>
          <p:nvPr/>
        </p:nvSpPr>
        <p:spPr>
          <a:xfrm>
            <a:off x="5477312" y="5032375"/>
            <a:ext cx="1523107" cy="635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ctr">
              <a:buNone/>
            </a:pPr>
            <a:r>
              <a:rPr lang="en-US" sz="1425" dirty="0" err="1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ผู้ควบคุม</a:t>
            </a:r>
            <a:r>
              <a:rPr lang="en-US" sz="1425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</a:t>
            </a:r>
          </a:p>
          <a:p>
            <a:pPr marL="0" indent="0" algn="ctr">
              <a:buNone/>
            </a:pPr>
            <a:r>
              <a:rPr lang="en-US" sz="1425" dirty="0" err="1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กำหนดเส้นทาง</a:t>
            </a:r>
            <a:endParaRPr lang="en-US" sz="1425" dirty="0"/>
          </a:p>
        </p:txBody>
      </p:sp>
      <p:sp>
        <p:nvSpPr>
          <p:cNvPr id="14" name="Text 12"/>
          <p:cNvSpPr/>
          <p:nvPr/>
        </p:nvSpPr>
        <p:spPr>
          <a:xfrm>
            <a:off x="7375069" y="4067175"/>
            <a:ext cx="251817" cy="387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5EE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⇄</a:t>
            </a:r>
            <a:endParaRPr lang="en-US" sz="1650" dirty="0"/>
          </a:p>
        </p:txBody>
      </p:sp>
      <p:sp>
        <p:nvSpPr>
          <p:cNvPr id="15" name="Shape 13"/>
          <p:cNvSpPr/>
          <p:nvPr/>
        </p:nvSpPr>
        <p:spPr>
          <a:xfrm>
            <a:off x="7626886" y="3851275"/>
            <a:ext cx="2667000" cy="781050"/>
          </a:xfrm>
          <a:prstGeom prst="roundRect">
            <a:avLst>
              <a:gd name="adj" fmla="val 17073"/>
            </a:avLst>
          </a:prstGeom>
          <a:gradFill rotWithShape="1">
            <a:gsLst>
              <a:gs pos="0">
                <a:srgbClr val="34D399">
                  <a:alpha val="16000"/>
                </a:srgbClr>
              </a:gs>
              <a:gs pos="100000">
                <a:srgbClr val="0D2631">
                  <a:alpha val="55000"/>
                </a:srgbClr>
              </a:gs>
            </a:gsLst>
            <a:lin ang="3600000" scaled="0"/>
          </a:gradFill>
          <a:ln w="6350">
            <a:solidFill>
              <a:srgbClr val="34D399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6" name="Text 14"/>
          <p:cNvSpPr/>
          <p:nvPr/>
        </p:nvSpPr>
        <p:spPr>
          <a:xfrm>
            <a:off x="7823736" y="3990975"/>
            <a:ext cx="2500630" cy="273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575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Analyzer</a:t>
            </a:r>
            <a:endParaRPr lang="en-US" sz="1575" dirty="0"/>
          </a:p>
        </p:txBody>
      </p:sp>
      <p:sp>
        <p:nvSpPr>
          <p:cNvPr id="17" name="Text 15"/>
          <p:cNvSpPr/>
          <p:nvPr/>
        </p:nvSpPr>
        <p:spPr>
          <a:xfrm>
            <a:off x="7823736" y="4225925"/>
            <a:ext cx="2180134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275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วิเคราะห์การสอน (multimodal)</a:t>
            </a:r>
            <a:endParaRPr lang="en-US" sz="1275" dirty="0"/>
          </a:p>
        </p:txBody>
      </p:sp>
      <p:sp>
        <p:nvSpPr>
          <p:cNvPr id="18" name="Text 16"/>
          <p:cNvSpPr/>
          <p:nvPr/>
        </p:nvSpPr>
        <p:spPr>
          <a:xfrm>
            <a:off x="7375069" y="4981575"/>
            <a:ext cx="251817" cy="387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5EE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⇄</a:t>
            </a:r>
            <a:endParaRPr lang="en-US" sz="1650" dirty="0"/>
          </a:p>
        </p:txBody>
      </p:sp>
      <p:sp>
        <p:nvSpPr>
          <p:cNvPr id="19" name="Shape 17"/>
          <p:cNvSpPr/>
          <p:nvPr/>
        </p:nvSpPr>
        <p:spPr>
          <a:xfrm>
            <a:off x="7626886" y="4765675"/>
            <a:ext cx="2667000" cy="781050"/>
          </a:xfrm>
          <a:prstGeom prst="roundRect">
            <a:avLst>
              <a:gd name="adj" fmla="val 17073"/>
            </a:avLst>
          </a:prstGeom>
          <a:gradFill rotWithShape="1">
            <a:gsLst>
              <a:gs pos="0">
                <a:srgbClr val="34D399">
                  <a:alpha val="16000"/>
                </a:srgbClr>
              </a:gs>
              <a:gs pos="100000">
                <a:srgbClr val="0D2631">
                  <a:alpha val="55000"/>
                </a:srgbClr>
              </a:gs>
            </a:gsLst>
            <a:lin ang="3600000" scaled="0"/>
          </a:gradFill>
          <a:ln w="6350">
            <a:solidFill>
              <a:srgbClr val="34D399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20" name="Text 18"/>
          <p:cNvSpPr/>
          <p:nvPr/>
        </p:nvSpPr>
        <p:spPr>
          <a:xfrm>
            <a:off x="7823736" y="4905375"/>
            <a:ext cx="2500630" cy="273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575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Competency Eval</a:t>
            </a:r>
            <a:endParaRPr lang="en-US" sz="1575" dirty="0"/>
          </a:p>
        </p:txBody>
      </p:sp>
      <p:sp>
        <p:nvSpPr>
          <p:cNvPr id="21" name="Text 19"/>
          <p:cNvSpPr/>
          <p:nvPr/>
        </p:nvSpPr>
        <p:spPr>
          <a:xfrm>
            <a:off x="7823736" y="5140325"/>
            <a:ext cx="1380728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75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ประเมินตาม TPACK</a:t>
            </a:r>
            <a:endParaRPr lang="en-US" sz="1275" dirty="0"/>
          </a:p>
        </p:txBody>
      </p:sp>
      <p:sp>
        <p:nvSpPr>
          <p:cNvPr id="22" name="Text 20"/>
          <p:cNvSpPr/>
          <p:nvPr/>
        </p:nvSpPr>
        <p:spPr>
          <a:xfrm>
            <a:off x="7375069" y="5895975"/>
            <a:ext cx="285750" cy="387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5EE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650" dirty="0"/>
          </a:p>
        </p:txBody>
      </p:sp>
      <p:sp>
        <p:nvSpPr>
          <p:cNvPr id="23" name="Shape 21"/>
          <p:cNvSpPr/>
          <p:nvPr/>
        </p:nvSpPr>
        <p:spPr>
          <a:xfrm>
            <a:off x="7660819" y="5680075"/>
            <a:ext cx="2667000" cy="781050"/>
          </a:xfrm>
          <a:prstGeom prst="roundRect">
            <a:avLst>
              <a:gd name="adj" fmla="val 17073"/>
            </a:avLst>
          </a:prstGeom>
          <a:gradFill rotWithShape="1">
            <a:gsLst>
              <a:gs pos="0">
                <a:srgbClr val="2DD4BF">
                  <a:alpha val="16000"/>
                </a:srgbClr>
              </a:gs>
              <a:gs pos="100000">
                <a:srgbClr val="0D2631">
                  <a:alpha val="55000"/>
                </a:srgbClr>
              </a:gs>
            </a:gsLst>
            <a:lin ang="3600000" scaled="0"/>
          </a:gradFill>
          <a:ln w="6350">
            <a:solidFill>
              <a:srgbClr val="2DD4BF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24" name="Text 22"/>
          <p:cNvSpPr/>
          <p:nvPr/>
        </p:nvSpPr>
        <p:spPr>
          <a:xfrm>
            <a:off x="7857669" y="5819775"/>
            <a:ext cx="2500630" cy="273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575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Feedback Gen</a:t>
            </a:r>
            <a:endParaRPr lang="en-US" sz="1575" dirty="0"/>
          </a:p>
        </p:txBody>
      </p:sp>
      <p:sp>
        <p:nvSpPr>
          <p:cNvPr id="25" name="Text 23"/>
          <p:cNvSpPr/>
          <p:nvPr/>
        </p:nvSpPr>
        <p:spPr>
          <a:xfrm>
            <a:off x="7857669" y="6054725"/>
            <a:ext cx="1982093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275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สร้าง feedback เฉพาะบุคคล</a:t>
            </a:r>
            <a:endParaRPr lang="en-US" sz="1275" dirty="0"/>
          </a:p>
        </p:txBody>
      </p:sp>
      <p:sp>
        <p:nvSpPr>
          <p:cNvPr id="26" name="Text 24"/>
          <p:cNvSpPr/>
          <p:nvPr/>
        </p:nvSpPr>
        <p:spPr>
          <a:xfrm>
            <a:off x="10499269" y="4921250"/>
            <a:ext cx="361950" cy="508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5EE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250" dirty="0"/>
          </a:p>
        </p:txBody>
      </p:sp>
      <p:sp>
        <p:nvSpPr>
          <p:cNvPr id="27" name="Shape 25"/>
          <p:cNvSpPr/>
          <p:nvPr/>
        </p:nvSpPr>
        <p:spPr>
          <a:xfrm>
            <a:off x="10956469" y="3349625"/>
            <a:ext cx="2186087" cy="831850"/>
          </a:xfrm>
          <a:prstGeom prst="roundRect">
            <a:avLst>
              <a:gd name="adj" fmla="val 16031"/>
            </a:avLst>
          </a:prstGeom>
          <a:gradFill rotWithShape="1">
            <a:gsLst>
              <a:gs pos="0">
                <a:srgbClr val="FB7185">
                  <a:alpha val="20000"/>
                </a:srgbClr>
              </a:gs>
              <a:gs pos="100000">
                <a:srgbClr val="0D2631">
                  <a:alpha val="55000"/>
                </a:srgbClr>
              </a:gs>
            </a:gsLst>
            <a:lin ang="3600000" scaled="0"/>
          </a:gradFill>
          <a:ln w="12700">
            <a:solidFill>
              <a:srgbClr val="FB7185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28" name="Text 26"/>
          <p:cNvSpPr/>
          <p:nvPr/>
        </p:nvSpPr>
        <p:spPr>
          <a:xfrm>
            <a:off x="11091640" y="3514725"/>
            <a:ext cx="1915745" cy="273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ctr">
              <a:buNone/>
            </a:pPr>
            <a:r>
              <a:rPr lang="en-US" sz="1575" b="1" dirty="0">
                <a:solidFill>
                  <a:srgbClr val="FDA4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Mentor</a:t>
            </a:r>
            <a:endParaRPr lang="en-US" sz="1575" dirty="0"/>
          </a:p>
        </p:txBody>
      </p:sp>
      <p:sp>
        <p:nvSpPr>
          <p:cNvPr id="29" name="Text 27"/>
          <p:cNvSpPr/>
          <p:nvPr/>
        </p:nvSpPr>
        <p:spPr>
          <a:xfrm>
            <a:off x="11140619" y="3749675"/>
            <a:ext cx="1817787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ctr">
              <a:buNone/>
            </a:pPr>
            <a:r>
              <a:rPr lang="en-US" sz="1275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จุดแทรกของมนุษย์ (HITL)</a:t>
            </a:r>
            <a:endParaRPr lang="en-US" sz="1275" dirty="0"/>
          </a:p>
        </p:txBody>
      </p:sp>
      <p:sp>
        <p:nvSpPr>
          <p:cNvPr id="30" name="Text 28"/>
          <p:cNvSpPr/>
          <p:nvPr/>
        </p:nvSpPr>
        <p:spPr>
          <a:xfrm>
            <a:off x="11955701" y="4352925"/>
            <a:ext cx="263723" cy="412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5EE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↑</a:t>
            </a:r>
            <a:endParaRPr lang="en-US" sz="1800" dirty="0"/>
          </a:p>
        </p:txBody>
      </p:sp>
      <p:sp>
        <p:nvSpPr>
          <p:cNvPr id="31" name="Shape 29"/>
          <p:cNvSpPr/>
          <p:nvPr/>
        </p:nvSpPr>
        <p:spPr>
          <a:xfrm>
            <a:off x="11051421" y="4899025"/>
            <a:ext cx="1996182" cy="819150"/>
          </a:xfrm>
          <a:prstGeom prst="roundRect">
            <a:avLst>
              <a:gd name="adj" fmla="val 16279"/>
            </a:avLst>
          </a:prstGeom>
          <a:gradFill rotWithShape="1">
            <a:gsLst>
              <a:gs pos="0">
                <a:srgbClr val="A78BFA">
                  <a:alpha val="18000"/>
                </a:srgbClr>
              </a:gs>
              <a:gs pos="100000">
                <a:srgbClr val="0D2631">
                  <a:alpha val="55000"/>
                </a:srgbClr>
              </a:gs>
            </a:gsLst>
            <a:lin ang="3600000" scaled="0"/>
          </a:gradFill>
          <a:ln w="6350">
            <a:solidFill>
              <a:srgbClr val="A78BFA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32" name="Text 30"/>
          <p:cNvSpPr/>
          <p:nvPr/>
        </p:nvSpPr>
        <p:spPr>
          <a:xfrm>
            <a:off x="11189102" y="5057775"/>
            <a:ext cx="1720820" cy="273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ctr">
              <a:buNone/>
            </a:pPr>
            <a:r>
              <a:rPr lang="en-US" sz="1575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Path</a:t>
            </a:r>
            <a:endParaRPr lang="en-US" sz="1575" dirty="0"/>
          </a:p>
        </p:txBody>
      </p:sp>
      <p:sp>
        <p:nvSpPr>
          <p:cNvPr id="33" name="Text 31"/>
          <p:cNvSpPr/>
          <p:nvPr/>
        </p:nvSpPr>
        <p:spPr>
          <a:xfrm>
            <a:off x="11229222" y="5292725"/>
            <a:ext cx="1640582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ctr">
              <a:buNone/>
            </a:pPr>
            <a:r>
              <a:rPr lang="en-US" sz="1275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กำกับเส้นทางการเรียนรู้</a:t>
            </a:r>
            <a:endParaRPr lang="en-US" sz="1275" dirty="0"/>
          </a:p>
        </p:txBody>
      </p:sp>
      <p:sp>
        <p:nvSpPr>
          <p:cNvPr id="34" name="Text 32"/>
          <p:cNvSpPr/>
          <p:nvPr/>
        </p:nvSpPr>
        <p:spPr>
          <a:xfrm>
            <a:off x="11955701" y="5889625"/>
            <a:ext cx="263723" cy="412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5EE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↑</a:t>
            </a:r>
            <a:endParaRPr lang="en-US" sz="1800" dirty="0"/>
          </a:p>
        </p:txBody>
      </p:sp>
      <p:sp>
        <p:nvSpPr>
          <p:cNvPr id="35" name="Shape 33"/>
          <p:cNvSpPr/>
          <p:nvPr/>
        </p:nvSpPr>
        <p:spPr>
          <a:xfrm>
            <a:off x="11585913" y="6435725"/>
            <a:ext cx="927100" cy="527050"/>
          </a:xfrm>
          <a:prstGeom prst="roundRect">
            <a:avLst>
              <a:gd name="adj" fmla="val 50000"/>
            </a:avLst>
          </a:prstGeom>
          <a:solidFill>
            <a:srgbClr val="94A3B8">
              <a:alpha val="16000"/>
            </a:srgbClr>
          </a:solidFill>
          <a:ln w="6350">
            <a:solidFill>
              <a:srgbClr val="94A3B8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36" name="Text 34"/>
          <p:cNvSpPr/>
          <p:nvPr/>
        </p:nvSpPr>
        <p:spPr>
          <a:xfrm>
            <a:off x="11878013" y="6575425"/>
            <a:ext cx="419100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500" dirty="0">
                <a:solidFill>
                  <a:srgbClr val="CBD5E1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END</a:t>
            </a:r>
            <a:endParaRPr lang="en-US" sz="1500" dirty="0"/>
          </a:p>
        </p:txBody>
      </p:sp>
      <p:sp>
        <p:nvSpPr>
          <p:cNvPr id="37" name="Text 35"/>
          <p:cNvSpPr/>
          <p:nvPr/>
        </p:nvSpPr>
        <p:spPr>
          <a:xfrm>
            <a:off x="510540" y="9404350"/>
            <a:ext cx="17266920" cy="349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ctr">
              <a:buNone/>
            </a:pPr>
            <a:r>
              <a:rPr lang="en-US" sz="1500" dirty="0">
                <a:solidFill>
                  <a:srgbClr val="8FB3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เส้นทึบ = ไหลไปข้างหน้า · เส้น ⇄ = ส่งผลกลับสู่ผู้ควบคุม · ทุกขั้นถูกบันทึกด้วย Observability</a:t>
            </a:r>
            <a:endParaRPr lang="en-US" sz="1500" dirty="0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C6A5A848-9DC0-D0A2-89A4-4CF5CBE1F6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1625" y="205213"/>
            <a:ext cx="4592619" cy="1102887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2DD4BF">
                  <a:alpha val="13000"/>
                </a:srgbClr>
              </a:gs>
              <a:gs pos="62000">
                <a:srgbClr val="2DD4BF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3" name="Shape 1"/>
          <p:cNvSpPr/>
          <p:nvPr/>
        </p:nvSpPr>
        <p:spPr>
          <a:xfrm>
            <a:off x="15430500" y="-1428750"/>
            <a:ext cx="4000500" cy="4000500"/>
          </a:xfrm>
          <a:prstGeom prst="ellipse">
            <a:avLst/>
          </a:prstGeom>
          <a:gradFill rotWithShape="1">
            <a:gsLst>
              <a:gs pos="0">
                <a:srgbClr val="FB923C">
                  <a:alpha val="12000"/>
                </a:srgbClr>
              </a:gs>
              <a:gs pos="70000">
                <a:srgbClr val="FB923C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2DD4BF">
                  <a:alpha val="4000"/>
                </a:srgbClr>
              </a:gs>
              <a:gs pos="100000">
                <a:srgbClr val="2DD4BF">
                  <a:alpha val="0"/>
                </a:srgbClr>
              </a:gs>
            </a:gsLst>
            <a:lin ang="5400000" scaled="0"/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5" name="Text 3"/>
          <p:cNvSpPr/>
          <p:nvPr/>
        </p:nvSpPr>
        <p:spPr>
          <a:xfrm>
            <a:off x="857250" y="869950"/>
            <a:ext cx="3492828" cy="336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800" kern="0" spc="468" dirty="0">
                <a:solidFill>
                  <a:srgbClr val="FB923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14 / 20 · ภาพที่ 5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223048" y="666750"/>
            <a:ext cx="7455396" cy="577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345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บุคลิกลักษณะเอเจนต์อาจารย์นิเทศ</a:t>
            </a:r>
            <a:endParaRPr lang="en-US" sz="3450" dirty="0"/>
          </a:p>
        </p:txBody>
      </p:sp>
      <p:sp>
        <p:nvSpPr>
          <p:cNvPr id="7" name="Text 5"/>
          <p:cNvSpPr/>
          <p:nvPr/>
        </p:nvSpPr>
        <p:spPr>
          <a:xfrm>
            <a:off x="857250" y="1263650"/>
            <a:ext cx="17070705" cy="412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A9C7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“พี่เลี้ยงผู้เชี่ยวชาญที่</a:t>
            </a:r>
            <a:r>
              <a:rPr lang="en-US" sz="1800" b="1" dirty="0">
                <a:solidFill>
                  <a:srgbClr val="5EE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อบอุ่น ไม่ตัดสิน และกระตุ้นการสะท้อนคิด</a:t>
            </a:r>
            <a:r>
              <a:rPr lang="en-US" sz="1800" dirty="0">
                <a:solidFill>
                  <a:srgbClr val="A9C7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” — สังเคราะห์เป็น 6 มิติ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857250" y="1847850"/>
            <a:ext cx="5384800" cy="3829050"/>
          </a:xfrm>
          <a:prstGeom prst="roundRect">
            <a:avLst>
              <a:gd name="adj" fmla="val 3980"/>
            </a:avLst>
          </a:prstGeom>
          <a:gradFill rotWithShape="1">
            <a:gsLst>
              <a:gs pos="0">
                <a:srgbClr val="34D399">
                  <a:alpha val="15000"/>
                </a:srgbClr>
              </a:gs>
              <a:gs pos="100000">
                <a:srgbClr val="0D2631">
                  <a:alpha val="55000"/>
                </a:srgbClr>
              </a:gs>
            </a:gsLst>
            <a:lin ang="4200000" scaled="0"/>
          </a:gradFill>
          <a:ln w="6350">
            <a:solidFill>
              <a:srgbClr val="34D399">
                <a:alpha val="42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9" name="Text 7"/>
          <p:cNvSpPr/>
          <p:nvPr/>
        </p:nvSpPr>
        <p:spPr>
          <a:xfrm>
            <a:off x="1111250" y="2082800"/>
            <a:ext cx="5364480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</a:t>
            </a:r>
            <a:endParaRPr lang="en-US" sz="2250" dirty="0"/>
          </a:p>
        </p:txBody>
      </p:sp>
      <p:sp>
        <p:nvSpPr>
          <p:cNvPr id="10" name="Text 8"/>
          <p:cNvSpPr/>
          <p:nvPr/>
        </p:nvSpPr>
        <p:spPr>
          <a:xfrm>
            <a:off x="1111250" y="2482850"/>
            <a:ext cx="536448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ความสัมพันธ์เชิงสนับสนุน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111250" y="2844800"/>
            <a:ext cx="5364480" cy="2470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3200" dirty="0">
                <a:solidFill>
                  <a:srgbClr val="C1D8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น้ำเสียงอบอุ่น ให้กำลังใจ ไม่ตัดสิน เปิดพื้นที่ปลอดภัย</a:t>
            </a:r>
            <a:endParaRPr lang="en-US" sz="3200" dirty="0"/>
          </a:p>
        </p:txBody>
      </p:sp>
      <p:sp>
        <p:nvSpPr>
          <p:cNvPr id="12" name="Shape 10"/>
          <p:cNvSpPr/>
          <p:nvPr/>
        </p:nvSpPr>
        <p:spPr>
          <a:xfrm>
            <a:off x="6451600" y="1847850"/>
            <a:ext cx="5384800" cy="3829050"/>
          </a:xfrm>
          <a:prstGeom prst="roundRect">
            <a:avLst>
              <a:gd name="adj" fmla="val 3980"/>
            </a:avLst>
          </a:prstGeom>
          <a:gradFill rotWithShape="1">
            <a:gsLst>
              <a:gs pos="0">
                <a:srgbClr val="60A5FA">
                  <a:alpha val="15000"/>
                </a:srgbClr>
              </a:gs>
              <a:gs pos="100000">
                <a:srgbClr val="0D2631">
                  <a:alpha val="55000"/>
                </a:srgbClr>
              </a:gs>
            </a:gsLst>
            <a:lin ang="4200000" scaled="0"/>
          </a:gradFill>
          <a:ln w="6350">
            <a:solidFill>
              <a:srgbClr val="60A5FA">
                <a:alpha val="42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3" name="Text 11"/>
          <p:cNvSpPr/>
          <p:nvPr/>
        </p:nvSpPr>
        <p:spPr>
          <a:xfrm>
            <a:off x="6705600" y="2082800"/>
            <a:ext cx="5364480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7CC4F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</a:t>
            </a:r>
            <a:endParaRPr lang="en-US" sz="2250" dirty="0"/>
          </a:p>
        </p:txBody>
      </p:sp>
      <p:sp>
        <p:nvSpPr>
          <p:cNvPr id="14" name="Text 12"/>
          <p:cNvSpPr/>
          <p:nvPr/>
        </p:nvSpPr>
        <p:spPr>
          <a:xfrm>
            <a:off x="6705600" y="2482850"/>
            <a:ext cx="536448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เชี่ยวชาญและเป็นแบบอย่าง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705600" y="2844800"/>
            <a:ext cx="5364480" cy="2470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3200" dirty="0">
                <a:solidFill>
                  <a:srgbClr val="C1D8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อ้างอิง TPACK สาธิตตัวอย่างที่ดี ให้คำแนะนำอิงหลักฐาน</a:t>
            </a:r>
            <a:endParaRPr lang="en-US" sz="3200" dirty="0"/>
          </a:p>
        </p:txBody>
      </p:sp>
      <p:sp>
        <p:nvSpPr>
          <p:cNvPr id="16" name="Shape 14"/>
          <p:cNvSpPr/>
          <p:nvPr/>
        </p:nvSpPr>
        <p:spPr>
          <a:xfrm>
            <a:off x="12045951" y="1847850"/>
            <a:ext cx="5384800" cy="3829050"/>
          </a:xfrm>
          <a:prstGeom prst="roundRect">
            <a:avLst>
              <a:gd name="adj" fmla="val 3980"/>
            </a:avLst>
          </a:prstGeom>
          <a:gradFill rotWithShape="1">
            <a:gsLst>
              <a:gs pos="0">
                <a:srgbClr val="2DD4BF">
                  <a:alpha val="15000"/>
                </a:srgbClr>
              </a:gs>
              <a:gs pos="100000">
                <a:srgbClr val="0D2631">
                  <a:alpha val="55000"/>
                </a:srgbClr>
              </a:gs>
            </a:gsLst>
            <a:lin ang="4200000" scaled="0"/>
          </a:gradFill>
          <a:ln w="6350">
            <a:solidFill>
              <a:srgbClr val="2DD4BF">
                <a:alpha val="42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7" name="Text 15"/>
          <p:cNvSpPr/>
          <p:nvPr/>
        </p:nvSpPr>
        <p:spPr>
          <a:xfrm>
            <a:off x="12299950" y="2082800"/>
            <a:ext cx="5364480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5EEAD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</a:t>
            </a:r>
            <a:endParaRPr lang="en-US" sz="2250" dirty="0"/>
          </a:p>
        </p:txBody>
      </p:sp>
      <p:sp>
        <p:nvSpPr>
          <p:cNvPr id="18" name="Text 16"/>
          <p:cNvSpPr/>
          <p:nvPr/>
        </p:nvSpPr>
        <p:spPr>
          <a:xfrm>
            <a:off x="12299950" y="2482850"/>
            <a:ext cx="536448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ข้อมูลป้อนกลับสร้างสรรค์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2299950" y="2844800"/>
            <a:ext cx="5364480" cy="2603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3200" dirty="0">
                <a:solidFill>
                  <a:srgbClr val="C1D8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ชี้จุดแข็ง–จุดพัฒนาอย่างเจาะจง พร้อมเสนอขั้นตอนถัดไป</a:t>
            </a:r>
            <a:endParaRPr lang="en-US" sz="3200" dirty="0"/>
          </a:p>
        </p:txBody>
      </p:sp>
      <p:sp>
        <p:nvSpPr>
          <p:cNvPr id="20" name="Shape 18"/>
          <p:cNvSpPr/>
          <p:nvPr/>
        </p:nvSpPr>
        <p:spPr>
          <a:xfrm>
            <a:off x="857250" y="5886450"/>
            <a:ext cx="5384800" cy="3829050"/>
          </a:xfrm>
          <a:prstGeom prst="roundRect">
            <a:avLst>
              <a:gd name="adj" fmla="val 3980"/>
            </a:avLst>
          </a:prstGeom>
          <a:gradFill rotWithShape="1">
            <a:gsLst>
              <a:gs pos="0">
                <a:srgbClr val="A78BFA">
                  <a:alpha val="15000"/>
                </a:srgbClr>
              </a:gs>
              <a:gs pos="100000">
                <a:srgbClr val="0D2631">
                  <a:alpha val="55000"/>
                </a:srgbClr>
              </a:gs>
            </a:gsLst>
            <a:lin ang="4200000" scaled="0"/>
          </a:gradFill>
          <a:ln w="6350">
            <a:solidFill>
              <a:srgbClr val="A78BFA">
                <a:alpha val="42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21" name="Text 19"/>
          <p:cNvSpPr/>
          <p:nvPr/>
        </p:nvSpPr>
        <p:spPr>
          <a:xfrm>
            <a:off x="1111250" y="6121400"/>
            <a:ext cx="5364480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B4A0F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</a:t>
            </a:r>
            <a:endParaRPr lang="en-US" sz="2250" dirty="0"/>
          </a:p>
        </p:txBody>
      </p:sp>
      <p:sp>
        <p:nvSpPr>
          <p:cNvPr id="22" name="Text 20"/>
          <p:cNvSpPr/>
          <p:nvPr/>
        </p:nvSpPr>
        <p:spPr>
          <a:xfrm>
            <a:off x="1111250" y="6521450"/>
            <a:ext cx="536448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กระตุ้นการสะท้อนคิด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111250" y="6883400"/>
            <a:ext cx="5364480" cy="2533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3200" dirty="0">
                <a:solidFill>
                  <a:srgbClr val="C1D8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ตั้งคำถามเชิงสนทนา เน้นกระบวนการมากกว่าคำตอบสำเร็จรูป</a:t>
            </a:r>
            <a:endParaRPr lang="en-US" sz="3200" dirty="0"/>
          </a:p>
        </p:txBody>
      </p:sp>
      <p:sp>
        <p:nvSpPr>
          <p:cNvPr id="24" name="Shape 22"/>
          <p:cNvSpPr/>
          <p:nvPr/>
        </p:nvSpPr>
        <p:spPr>
          <a:xfrm>
            <a:off x="6451600" y="5886450"/>
            <a:ext cx="5384800" cy="3829050"/>
          </a:xfrm>
          <a:prstGeom prst="roundRect">
            <a:avLst>
              <a:gd name="adj" fmla="val 3980"/>
            </a:avLst>
          </a:prstGeom>
          <a:gradFill rotWithShape="1">
            <a:gsLst>
              <a:gs pos="0">
                <a:srgbClr val="FB7185">
                  <a:alpha val="15000"/>
                </a:srgbClr>
              </a:gs>
              <a:gs pos="100000">
                <a:srgbClr val="0D2631">
                  <a:alpha val="55000"/>
                </a:srgbClr>
              </a:gs>
            </a:gsLst>
            <a:lin ang="4200000" scaled="0"/>
          </a:gradFill>
          <a:ln w="6350">
            <a:solidFill>
              <a:srgbClr val="FB7185">
                <a:alpha val="42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25" name="Text 23"/>
          <p:cNvSpPr/>
          <p:nvPr/>
        </p:nvSpPr>
        <p:spPr>
          <a:xfrm>
            <a:off x="6705600" y="6121400"/>
            <a:ext cx="5364480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FB71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</a:t>
            </a:r>
            <a:endParaRPr lang="en-US" sz="2250" dirty="0"/>
          </a:p>
        </p:txBody>
      </p:sp>
      <p:sp>
        <p:nvSpPr>
          <p:cNvPr id="26" name="Text 24"/>
          <p:cNvSpPr/>
          <p:nvPr/>
        </p:nvSpPr>
        <p:spPr>
          <a:xfrm>
            <a:off x="6705600" y="6521450"/>
            <a:ext cx="536448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เข้าอกเข้าใจสังคม-อารมณ์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6705600" y="6883400"/>
            <a:ext cx="5023104" cy="2533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800" dirty="0">
                <a:solidFill>
                  <a:srgbClr val="C1D8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รับรู้สถานะอารมณ์ ปรับน้ำเสียง สร้างความกลมเกลียว (rapport)</a:t>
            </a:r>
            <a:endParaRPr lang="en-US" sz="2800" dirty="0"/>
          </a:p>
        </p:txBody>
      </p:sp>
      <p:sp>
        <p:nvSpPr>
          <p:cNvPr id="28" name="Shape 26"/>
          <p:cNvSpPr/>
          <p:nvPr/>
        </p:nvSpPr>
        <p:spPr>
          <a:xfrm>
            <a:off x="12045951" y="5886450"/>
            <a:ext cx="5384800" cy="3829050"/>
          </a:xfrm>
          <a:prstGeom prst="roundRect">
            <a:avLst>
              <a:gd name="adj" fmla="val 3980"/>
            </a:avLst>
          </a:prstGeom>
          <a:gradFill rotWithShape="1">
            <a:gsLst>
              <a:gs pos="0">
                <a:srgbClr val="FBBF24">
                  <a:alpha val="14000"/>
                </a:srgbClr>
              </a:gs>
              <a:gs pos="100000">
                <a:srgbClr val="0D2631">
                  <a:alpha val="55000"/>
                </a:srgbClr>
              </a:gs>
            </a:gsLst>
            <a:lin ang="4200000" scaled="0"/>
          </a:gradFill>
          <a:ln w="6350">
            <a:solidFill>
              <a:srgbClr val="FBBF24">
                <a:alpha val="42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29" name="Text 27"/>
          <p:cNvSpPr/>
          <p:nvPr/>
        </p:nvSpPr>
        <p:spPr>
          <a:xfrm>
            <a:off x="12299950" y="6121400"/>
            <a:ext cx="5364480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FCD34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06</a:t>
            </a:r>
            <a:endParaRPr lang="en-US" sz="2250" dirty="0"/>
          </a:p>
        </p:txBody>
      </p:sp>
      <p:sp>
        <p:nvSpPr>
          <p:cNvPr id="30" name="Text 28"/>
          <p:cNvSpPr/>
          <p:nvPr/>
        </p:nvSpPr>
        <p:spPr>
          <a:xfrm>
            <a:off x="12299950" y="6521450"/>
            <a:ext cx="536448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น่าเชื่อถือและโปร่งใส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12299950" y="6883400"/>
            <a:ext cx="5364480" cy="2628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3200" dirty="0">
                <a:solidFill>
                  <a:srgbClr val="C1D8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ระบุที่มาคำแนะนำ ยอมรับขีดจำกัด ส่งต่อให้มนุษย์ตัดสินใจ</a:t>
            </a:r>
            <a:endParaRPr lang="en-US" sz="3200" dirty="0"/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9E221D99-0732-6D76-D2F4-2556244578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11233" y="205213"/>
            <a:ext cx="5333011" cy="1280687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2DD4BF">
                  <a:alpha val="12000"/>
                </a:srgbClr>
              </a:gs>
              <a:gs pos="60000">
                <a:srgbClr val="2DD4BF">
                  <a:alpha val="0"/>
                </a:srgbClr>
              </a:gs>
            </a:gsLst>
            <a:path path="circle">
              <a:fillToRect l="50000" r="50000" b="100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3" name="Shape 1"/>
          <p:cNvSpPr/>
          <p:nvPr/>
        </p:nvSpPr>
        <p:spPr>
          <a:xfrm>
            <a:off x="15430500" y="-1428750"/>
            <a:ext cx="4000500" cy="4000500"/>
          </a:xfrm>
          <a:prstGeom prst="ellipse">
            <a:avLst/>
          </a:prstGeom>
          <a:gradFill rotWithShape="1">
            <a:gsLst>
              <a:gs pos="0">
                <a:srgbClr val="FB923C">
                  <a:alpha val="12000"/>
                </a:srgbClr>
              </a:gs>
              <a:gs pos="70000">
                <a:srgbClr val="FB923C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2DD4BF">
                  <a:alpha val="4000"/>
                </a:srgbClr>
              </a:gs>
              <a:gs pos="100000">
                <a:srgbClr val="2DD4BF">
                  <a:alpha val="0"/>
                </a:srgbClr>
              </a:gs>
            </a:gsLst>
            <a:lin ang="5400000" scaled="0"/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5" name="Text 3"/>
          <p:cNvSpPr/>
          <p:nvPr/>
        </p:nvSpPr>
        <p:spPr>
          <a:xfrm>
            <a:off x="800100" y="869950"/>
            <a:ext cx="3492828" cy="336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800" kern="0" spc="468" dirty="0">
                <a:solidFill>
                  <a:srgbClr val="FB923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15 / 20 · ภาพที่ 6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165898" y="666750"/>
            <a:ext cx="2774464" cy="577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345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กลไกฝั่งผู้ใช้</a:t>
            </a:r>
            <a:endParaRPr lang="en-US" sz="3450" dirty="0"/>
          </a:p>
        </p:txBody>
      </p:sp>
      <p:sp>
        <p:nvSpPr>
          <p:cNvPr id="7" name="Text 5"/>
          <p:cNvSpPr/>
          <p:nvPr/>
        </p:nvSpPr>
        <p:spPr>
          <a:xfrm>
            <a:off x="6878638" y="803275"/>
            <a:ext cx="2962513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7FA8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 Mechanism · 3 Roles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800100" y="3149023"/>
            <a:ext cx="2190750" cy="1569027"/>
          </a:xfrm>
          <a:prstGeom prst="roundRect">
            <a:avLst>
              <a:gd name="adj" fmla="val 13907"/>
            </a:avLst>
          </a:prstGeom>
          <a:gradFill rotWithShape="1">
            <a:gsLst>
              <a:gs pos="0">
                <a:srgbClr val="34D399">
                  <a:alpha val="18000"/>
                </a:srgbClr>
              </a:gs>
              <a:gs pos="100000">
                <a:srgbClr val="0D2631">
                  <a:alpha val="55000"/>
                </a:srgbClr>
              </a:gs>
            </a:gsLst>
            <a:lin ang="3600000" scaled="0"/>
          </a:gradFill>
          <a:ln w="6350">
            <a:solidFill>
              <a:srgbClr val="34D399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9" name="Text 7"/>
          <p:cNvSpPr/>
          <p:nvPr/>
        </p:nvSpPr>
        <p:spPr>
          <a:xfrm>
            <a:off x="1016000" y="3587012"/>
            <a:ext cx="1934845" cy="6928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นักศึกษาครู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1104900" y="4057798"/>
            <a:ext cx="1569443" cy="67930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ผู้รับการพัฒนา</a:t>
            </a:r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3162300" y="3365500"/>
            <a:ext cx="3281363" cy="1257300"/>
          </a:xfrm>
          <a:prstGeom prst="roundRect">
            <a:avLst>
              <a:gd name="adj" fmla="val 14876"/>
            </a:avLst>
          </a:prstGeom>
          <a:solidFill>
            <a:srgbClr val="34D399">
              <a:alpha val="10000"/>
            </a:srgbClr>
          </a:solidFill>
          <a:ln w="6350">
            <a:solidFill>
              <a:srgbClr val="34D399">
                <a:alpha val="34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2" name="Text 10"/>
          <p:cNvSpPr/>
          <p:nvPr/>
        </p:nvSpPr>
        <p:spPr>
          <a:xfrm>
            <a:off x="3172857" y="3683000"/>
            <a:ext cx="3260249" cy="584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อัปโหลดการสอน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4195961" y="4137542"/>
            <a:ext cx="1377753" cy="62495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600" dirty="0" err="1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แผน</a:t>
            </a:r>
            <a:r>
              <a:rPr lang="th-TH" sz="1600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การสอน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538913" y="4064000"/>
            <a:ext cx="285750" cy="387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5EE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650" dirty="0"/>
          </a:p>
        </p:txBody>
      </p:sp>
      <p:sp>
        <p:nvSpPr>
          <p:cNvPr id="15" name="Shape 13"/>
          <p:cNvSpPr/>
          <p:nvPr/>
        </p:nvSpPr>
        <p:spPr>
          <a:xfrm>
            <a:off x="6843713" y="3365500"/>
            <a:ext cx="3281363" cy="1257300"/>
          </a:xfrm>
          <a:prstGeom prst="roundRect">
            <a:avLst>
              <a:gd name="adj" fmla="val 14876"/>
            </a:avLst>
          </a:prstGeom>
          <a:solidFill>
            <a:srgbClr val="34D399">
              <a:alpha val="10000"/>
            </a:srgbClr>
          </a:solidFill>
          <a:ln w="6350">
            <a:solidFill>
              <a:srgbClr val="34D399">
                <a:alpha val="34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6" name="Text 14"/>
          <p:cNvSpPr/>
          <p:nvPr/>
        </p:nvSpPr>
        <p:spPr>
          <a:xfrm>
            <a:off x="6854270" y="3683000"/>
            <a:ext cx="3260249" cy="584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รับ feedback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7524749" y="4175642"/>
            <a:ext cx="1922701" cy="62495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TPACK</a:t>
            </a: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10220325" y="4064000"/>
            <a:ext cx="285750" cy="387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5EE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650" dirty="0"/>
          </a:p>
        </p:txBody>
      </p:sp>
      <p:sp>
        <p:nvSpPr>
          <p:cNvPr id="19" name="Shape 17"/>
          <p:cNvSpPr/>
          <p:nvPr/>
        </p:nvSpPr>
        <p:spPr>
          <a:xfrm>
            <a:off x="10525125" y="3365500"/>
            <a:ext cx="3281363" cy="1257300"/>
          </a:xfrm>
          <a:prstGeom prst="roundRect">
            <a:avLst>
              <a:gd name="adj" fmla="val 14876"/>
            </a:avLst>
          </a:prstGeom>
          <a:solidFill>
            <a:srgbClr val="34D399">
              <a:alpha val="10000"/>
            </a:srgbClr>
          </a:solidFill>
          <a:ln w="6350">
            <a:solidFill>
              <a:srgbClr val="34D399">
                <a:alpha val="34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20" name="Text 18"/>
          <p:cNvSpPr/>
          <p:nvPr/>
        </p:nvSpPr>
        <p:spPr>
          <a:xfrm>
            <a:off x="10535683" y="3683000"/>
            <a:ext cx="3260249" cy="584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สะท้อนคิด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11559580" y="4099442"/>
            <a:ext cx="1394420" cy="62495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reflection</a:t>
            </a: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13901738" y="4064000"/>
            <a:ext cx="285750" cy="387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5EE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650" dirty="0"/>
          </a:p>
        </p:txBody>
      </p:sp>
      <p:sp>
        <p:nvSpPr>
          <p:cNvPr id="23" name="Shape 21"/>
          <p:cNvSpPr/>
          <p:nvPr/>
        </p:nvSpPr>
        <p:spPr>
          <a:xfrm>
            <a:off x="14206538" y="3365500"/>
            <a:ext cx="3281363" cy="1257300"/>
          </a:xfrm>
          <a:prstGeom prst="roundRect">
            <a:avLst>
              <a:gd name="adj" fmla="val 14876"/>
            </a:avLst>
          </a:prstGeom>
          <a:solidFill>
            <a:srgbClr val="34D399">
              <a:alpha val="10000"/>
            </a:srgbClr>
          </a:solidFill>
          <a:ln w="6350">
            <a:solidFill>
              <a:srgbClr val="34D399">
                <a:alpha val="34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24" name="Text 22"/>
          <p:cNvSpPr/>
          <p:nvPr/>
        </p:nvSpPr>
        <p:spPr>
          <a:xfrm>
            <a:off x="14217095" y="3683000"/>
            <a:ext cx="3260249" cy="584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ทำตามแผน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15232063" y="4137542"/>
            <a:ext cx="1445419" cy="62495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path</a:t>
            </a:r>
            <a:endParaRPr lang="en-US" dirty="0"/>
          </a:p>
        </p:txBody>
      </p:sp>
      <p:sp>
        <p:nvSpPr>
          <p:cNvPr id="26" name="Shape 24"/>
          <p:cNvSpPr/>
          <p:nvPr/>
        </p:nvSpPr>
        <p:spPr>
          <a:xfrm>
            <a:off x="800100" y="4889500"/>
            <a:ext cx="2190750" cy="958850"/>
          </a:xfrm>
          <a:prstGeom prst="roundRect">
            <a:avLst>
              <a:gd name="adj" fmla="val 13907"/>
            </a:avLst>
          </a:prstGeom>
          <a:gradFill rotWithShape="1">
            <a:gsLst>
              <a:gs pos="0">
                <a:srgbClr val="FB7185">
                  <a:alpha val="16000"/>
                </a:srgbClr>
              </a:gs>
              <a:gs pos="100000">
                <a:srgbClr val="0D2631">
                  <a:alpha val="55000"/>
                </a:srgbClr>
              </a:gs>
            </a:gsLst>
            <a:lin ang="3600000" scaled="0"/>
          </a:gradFill>
          <a:ln w="6350">
            <a:solidFill>
              <a:srgbClr val="FB7185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27" name="Text 25"/>
          <p:cNvSpPr/>
          <p:nvPr/>
        </p:nvSpPr>
        <p:spPr>
          <a:xfrm>
            <a:off x="1016000" y="5086350"/>
            <a:ext cx="1934845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DA4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อาจารย์นิเทศ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1016000" y="5372100"/>
            <a:ext cx="1694954" cy="317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350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ผู้กำกับคุณภาพ (HITL)</a:t>
            </a:r>
            <a:endParaRPr lang="en-US" sz="1350" dirty="0"/>
          </a:p>
        </p:txBody>
      </p:sp>
      <p:sp>
        <p:nvSpPr>
          <p:cNvPr id="29" name="Shape 27"/>
          <p:cNvSpPr/>
          <p:nvPr/>
        </p:nvSpPr>
        <p:spPr>
          <a:xfrm>
            <a:off x="6537921" y="4984750"/>
            <a:ext cx="3284934" cy="768350"/>
          </a:xfrm>
          <a:prstGeom prst="roundRect">
            <a:avLst>
              <a:gd name="adj" fmla="val 14876"/>
            </a:avLst>
          </a:prstGeom>
          <a:solidFill>
            <a:srgbClr val="FB7185">
              <a:alpha val="10000"/>
            </a:srgbClr>
          </a:solidFill>
          <a:ln w="6350">
            <a:solidFill>
              <a:srgbClr val="FB7185">
                <a:alpha val="34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30" name="Text 28"/>
          <p:cNvSpPr/>
          <p:nvPr/>
        </p:nvSpPr>
        <p:spPr>
          <a:xfrm>
            <a:off x="6548299" y="5124450"/>
            <a:ext cx="3264178" cy="273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ตรวจ/อนุมัติ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7592020" y="5359400"/>
            <a:ext cx="1176734" cy="292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200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feedback (HITL)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9956205" y="5194300"/>
            <a:ext cx="285750" cy="387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FB71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650" dirty="0"/>
          </a:p>
        </p:txBody>
      </p:sp>
      <p:sp>
        <p:nvSpPr>
          <p:cNvPr id="33" name="Shape 31"/>
          <p:cNvSpPr/>
          <p:nvPr/>
        </p:nvSpPr>
        <p:spPr>
          <a:xfrm>
            <a:off x="10299105" y="4984750"/>
            <a:ext cx="3284934" cy="768350"/>
          </a:xfrm>
          <a:prstGeom prst="roundRect">
            <a:avLst>
              <a:gd name="adj" fmla="val 14876"/>
            </a:avLst>
          </a:prstGeom>
          <a:solidFill>
            <a:srgbClr val="FB7185">
              <a:alpha val="10000"/>
            </a:srgbClr>
          </a:solidFill>
          <a:ln w="6350">
            <a:solidFill>
              <a:srgbClr val="FB7185">
                <a:alpha val="34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34" name="Text 32"/>
          <p:cNvSpPr/>
          <p:nvPr/>
        </p:nvSpPr>
        <p:spPr>
          <a:xfrm>
            <a:off x="10309483" y="5124450"/>
            <a:ext cx="3264178" cy="273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ปรับแก้</a:t>
            </a:r>
            <a:endParaRPr lang="en-US" sz="1500" dirty="0"/>
          </a:p>
        </p:txBody>
      </p:sp>
      <p:sp>
        <p:nvSpPr>
          <p:cNvPr id="35" name="Text 33"/>
          <p:cNvSpPr/>
          <p:nvPr/>
        </p:nvSpPr>
        <p:spPr>
          <a:xfrm>
            <a:off x="11391602" y="5359400"/>
            <a:ext cx="1099939" cy="292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ctr">
              <a:buNone/>
            </a:pPr>
            <a:r>
              <a:rPr lang="en-US" sz="1200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override / แก้ไข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13717389" y="5194300"/>
            <a:ext cx="248047" cy="387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FB71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↑</a:t>
            </a:r>
            <a:endParaRPr lang="en-US" sz="1650" dirty="0"/>
          </a:p>
        </p:txBody>
      </p:sp>
      <p:sp>
        <p:nvSpPr>
          <p:cNvPr id="37" name="Shape 35"/>
          <p:cNvSpPr/>
          <p:nvPr/>
        </p:nvSpPr>
        <p:spPr>
          <a:xfrm>
            <a:off x="800100" y="6019800"/>
            <a:ext cx="2190750" cy="958850"/>
          </a:xfrm>
          <a:prstGeom prst="roundRect">
            <a:avLst>
              <a:gd name="adj" fmla="val 13907"/>
            </a:avLst>
          </a:prstGeom>
          <a:gradFill rotWithShape="1">
            <a:gsLst>
              <a:gs pos="0">
                <a:srgbClr val="FBBF24">
                  <a:alpha val="15000"/>
                </a:srgbClr>
              </a:gs>
              <a:gs pos="100000">
                <a:srgbClr val="0D2631">
                  <a:alpha val="55000"/>
                </a:srgbClr>
              </a:gs>
            </a:gsLst>
            <a:lin ang="3600000" scaled="0"/>
          </a:gradFill>
          <a:ln w="6350">
            <a:solidFill>
              <a:srgbClr val="FBBF24">
                <a:alpha val="42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38" name="Text 36"/>
          <p:cNvSpPr/>
          <p:nvPr/>
        </p:nvSpPr>
        <p:spPr>
          <a:xfrm>
            <a:off x="1016000" y="6216650"/>
            <a:ext cx="1934845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CD3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นักวิจัย / ผู้ดูแล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1016000" y="6502400"/>
            <a:ext cx="1085056" cy="317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350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ผู้ติดตามระบบ</a:t>
            </a:r>
            <a:endParaRPr lang="en-US" sz="1350" dirty="0"/>
          </a:p>
        </p:txBody>
      </p:sp>
      <p:sp>
        <p:nvSpPr>
          <p:cNvPr id="40" name="Shape 38"/>
          <p:cNvSpPr/>
          <p:nvPr/>
        </p:nvSpPr>
        <p:spPr>
          <a:xfrm>
            <a:off x="3162300" y="6124575"/>
            <a:ext cx="4686300" cy="749300"/>
          </a:xfrm>
          <a:prstGeom prst="roundRect">
            <a:avLst>
              <a:gd name="adj" fmla="val 15254"/>
            </a:avLst>
          </a:prstGeom>
          <a:solidFill>
            <a:srgbClr val="FBBF24">
              <a:alpha val="9000"/>
            </a:srgbClr>
          </a:solidFill>
          <a:ln w="6350">
            <a:solidFill>
              <a:srgbClr val="FBBF24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41" name="Text 39"/>
          <p:cNvSpPr/>
          <p:nvPr/>
        </p:nvSpPr>
        <p:spPr>
          <a:xfrm>
            <a:off x="3102610" y="6264275"/>
            <a:ext cx="4805680" cy="254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Observability</a:t>
            </a:r>
            <a:endParaRPr lang="en-US" sz="1500" dirty="0"/>
          </a:p>
        </p:txBody>
      </p:sp>
      <p:sp>
        <p:nvSpPr>
          <p:cNvPr id="42" name="Text 40"/>
          <p:cNvSpPr/>
          <p:nvPr/>
        </p:nvSpPr>
        <p:spPr>
          <a:xfrm>
            <a:off x="5102721" y="6480175"/>
            <a:ext cx="805359" cy="292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200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dashboard</a:t>
            </a:r>
            <a:endParaRPr lang="en-US" sz="1200" dirty="0"/>
          </a:p>
        </p:txBody>
      </p:sp>
      <p:sp>
        <p:nvSpPr>
          <p:cNvPr id="43" name="Shape 41"/>
          <p:cNvSpPr/>
          <p:nvPr/>
        </p:nvSpPr>
        <p:spPr>
          <a:xfrm>
            <a:off x="7981950" y="6115050"/>
            <a:ext cx="4686300" cy="768350"/>
          </a:xfrm>
          <a:prstGeom prst="roundRect">
            <a:avLst>
              <a:gd name="adj" fmla="val 14876"/>
            </a:avLst>
          </a:prstGeom>
          <a:solidFill>
            <a:srgbClr val="FBBF24">
              <a:alpha val="9000"/>
            </a:srgbClr>
          </a:solidFill>
          <a:ln w="6350">
            <a:solidFill>
              <a:srgbClr val="FBBF24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44" name="Text 42"/>
          <p:cNvSpPr/>
          <p:nvPr/>
        </p:nvSpPr>
        <p:spPr>
          <a:xfrm>
            <a:off x="7922260" y="6254750"/>
            <a:ext cx="4805680" cy="273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ติดตามคุณภาพ</a:t>
            </a:r>
            <a:endParaRPr lang="en-US" sz="1500" dirty="0"/>
          </a:p>
        </p:txBody>
      </p:sp>
      <p:sp>
        <p:nvSpPr>
          <p:cNvPr id="45" name="Text 43"/>
          <p:cNvSpPr/>
          <p:nvPr/>
        </p:nvSpPr>
        <p:spPr>
          <a:xfrm>
            <a:off x="9828609" y="6489700"/>
            <a:ext cx="992981" cy="292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200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latency / cost</a:t>
            </a:r>
            <a:endParaRPr lang="en-US" sz="1200" dirty="0"/>
          </a:p>
        </p:txBody>
      </p:sp>
      <p:sp>
        <p:nvSpPr>
          <p:cNvPr id="46" name="Shape 44"/>
          <p:cNvSpPr/>
          <p:nvPr/>
        </p:nvSpPr>
        <p:spPr>
          <a:xfrm>
            <a:off x="12801600" y="6115050"/>
            <a:ext cx="4686300" cy="768350"/>
          </a:xfrm>
          <a:prstGeom prst="roundRect">
            <a:avLst>
              <a:gd name="adj" fmla="val 14876"/>
            </a:avLst>
          </a:prstGeom>
          <a:solidFill>
            <a:srgbClr val="FBBF24">
              <a:alpha val="9000"/>
            </a:srgbClr>
          </a:solidFill>
          <a:ln w="6350">
            <a:solidFill>
              <a:srgbClr val="FBBF24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47" name="Text 45"/>
          <p:cNvSpPr/>
          <p:nvPr/>
        </p:nvSpPr>
        <p:spPr>
          <a:xfrm>
            <a:off x="12741911" y="6254750"/>
            <a:ext cx="4805680" cy="273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วิเคราะห์ผลวิจัย</a:t>
            </a:r>
            <a:endParaRPr lang="en-US" sz="1500" dirty="0"/>
          </a:p>
        </p:txBody>
      </p:sp>
      <p:sp>
        <p:nvSpPr>
          <p:cNvPr id="48" name="Text 46"/>
          <p:cNvSpPr/>
          <p:nvPr/>
        </p:nvSpPr>
        <p:spPr>
          <a:xfrm>
            <a:off x="14792524" y="6489700"/>
            <a:ext cx="704453" cy="292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ctr">
              <a:buNone/>
            </a:pPr>
            <a:r>
              <a:rPr lang="en-US" sz="1200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ก่อน–หลัง</a:t>
            </a:r>
            <a:endParaRPr lang="en-US" sz="1200" dirty="0"/>
          </a:p>
        </p:txBody>
      </p:sp>
      <p:sp>
        <p:nvSpPr>
          <p:cNvPr id="49" name="Text 47"/>
          <p:cNvSpPr/>
          <p:nvPr/>
        </p:nvSpPr>
        <p:spPr>
          <a:xfrm>
            <a:off x="299466" y="9417050"/>
            <a:ext cx="17188434" cy="336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r">
              <a:buNone/>
            </a:pPr>
            <a:r>
              <a:rPr lang="en-US" sz="1425" dirty="0">
                <a:solidFill>
                  <a:srgbClr val="FDA4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↺ ผลที่อนุมัติส่งกลับสู่วงรอบถัดไปของนักศึกษาครู (next cycle)</a:t>
            </a:r>
            <a:endParaRPr lang="en-US" sz="1425" dirty="0"/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D47DAA62-1DA1-6E2E-AEA6-D87D4C736B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13643" y="205213"/>
            <a:ext cx="4830602" cy="1160037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38BDF8">
                  <a:alpha val="12000"/>
                </a:srgbClr>
              </a:gs>
              <a:gs pos="60000">
                <a:srgbClr val="38BDF8">
                  <a:alpha val="0"/>
                </a:srgbClr>
              </a:gs>
            </a:gsLst>
            <a:path path="circle">
              <a:fillToRect l="50000" r="50000" b="100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3" name="Shape 1"/>
          <p:cNvSpPr/>
          <p:nvPr/>
        </p:nvSpPr>
        <p:spPr>
          <a:xfrm>
            <a:off x="15430500" y="-1428750"/>
            <a:ext cx="4000500" cy="4000500"/>
          </a:xfrm>
          <a:prstGeom prst="ellipse">
            <a:avLst/>
          </a:prstGeom>
          <a:gradFill rotWithShape="1">
            <a:gsLst>
              <a:gs pos="0">
                <a:srgbClr val="FB923C">
                  <a:alpha val="12000"/>
                </a:srgbClr>
              </a:gs>
              <a:gs pos="70000">
                <a:srgbClr val="FB923C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2DD4BF">
                  <a:alpha val="4000"/>
                </a:srgbClr>
              </a:gs>
              <a:gs pos="100000">
                <a:srgbClr val="2DD4BF">
                  <a:alpha val="0"/>
                </a:srgbClr>
              </a:gs>
            </a:gsLst>
            <a:lin ang="5400000" scaled="0"/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5" name="Text 3"/>
          <p:cNvSpPr/>
          <p:nvPr/>
        </p:nvSpPr>
        <p:spPr>
          <a:xfrm>
            <a:off x="857250" y="869950"/>
            <a:ext cx="3492828" cy="336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800" kern="0" spc="468" dirty="0">
                <a:solidFill>
                  <a:srgbClr val="FB923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16 / 20 · ภาพที่ 7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223048" y="666750"/>
            <a:ext cx="5200987" cy="577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345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ระบบแดชบอร์ดสามกลุ่ม</a:t>
            </a:r>
            <a:endParaRPr lang="en-US" sz="3450" dirty="0"/>
          </a:p>
        </p:txBody>
      </p:sp>
      <p:sp>
        <p:nvSpPr>
          <p:cNvPr id="7" name="Text 5"/>
          <p:cNvSpPr/>
          <p:nvPr/>
        </p:nvSpPr>
        <p:spPr>
          <a:xfrm>
            <a:off x="9141718" y="803275"/>
            <a:ext cx="2529771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7FA8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Dashboard Ecosystem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5997674" y="1581150"/>
            <a:ext cx="5781576" cy="8636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60A5FA">
                  <a:alpha val="16000"/>
                </a:srgbClr>
              </a:gs>
              <a:gs pos="100000">
                <a:srgbClr val="0D2631">
                  <a:alpha val="50000"/>
                </a:srgbClr>
              </a:gs>
            </a:gsLst>
            <a:lin ang="600000" scaled="0"/>
          </a:gradFill>
          <a:ln w="6350">
            <a:solidFill>
              <a:srgbClr val="60A5FA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th-TH" sz="2400" b="1"/>
          </a:p>
        </p:txBody>
      </p:sp>
      <p:sp>
        <p:nvSpPr>
          <p:cNvPr id="9" name="Text 7"/>
          <p:cNvSpPr/>
          <p:nvPr/>
        </p:nvSpPr>
        <p:spPr>
          <a:xfrm>
            <a:off x="6289774" y="1701800"/>
            <a:ext cx="5275666" cy="55654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buNone/>
            </a:pPr>
            <a:r>
              <a:rPr lang="en-US" b="1" dirty="0">
                <a:solidFill>
                  <a:srgbClr val="CFE6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ชั้นข้อมูลและการสังเกตการณ์ · Data &amp; Observability</a:t>
            </a:r>
            <a:endParaRPr lang="en-US" b="1" dirty="0"/>
          </a:p>
        </p:txBody>
      </p:sp>
      <p:sp>
        <p:nvSpPr>
          <p:cNvPr id="10" name="Shape 8"/>
          <p:cNvSpPr/>
          <p:nvPr/>
        </p:nvSpPr>
        <p:spPr>
          <a:xfrm>
            <a:off x="857250" y="3009900"/>
            <a:ext cx="5359400" cy="3581400"/>
          </a:xfrm>
          <a:prstGeom prst="roundRect">
            <a:avLst>
              <a:gd name="adj" fmla="val 3199"/>
            </a:avLst>
          </a:prstGeom>
          <a:gradFill rotWithShape="1">
            <a:gsLst>
              <a:gs pos="0">
                <a:srgbClr val="34D399">
                  <a:alpha val="12000"/>
                </a:srgbClr>
              </a:gs>
              <a:gs pos="100000">
                <a:srgbClr val="0D2631">
                  <a:alpha val="50000"/>
                </a:srgbClr>
              </a:gs>
            </a:gsLst>
            <a:lin ang="4800000" scaled="0"/>
          </a:gradFill>
          <a:ln w="6350">
            <a:solidFill>
              <a:srgbClr val="34D399">
                <a:alpha val="42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1" name="Text 9"/>
          <p:cNvSpPr/>
          <p:nvPr/>
        </p:nvSpPr>
        <p:spPr>
          <a:xfrm>
            <a:off x="1092200" y="3263900"/>
            <a:ext cx="5378450" cy="336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1875" b="1" dirty="0">
                <a:solidFill>
                  <a:srgbClr val="7EE8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แดชบอร์ดนักศึกษาครู</a:t>
            </a:r>
            <a:endParaRPr lang="en-US" sz="1875" dirty="0"/>
          </a:p>
        </p:txBody>
      </p:sp>
      <p:sp>
        <p:nvSpPr>
          <p:cNvPr id="12" name="Shape 10"/>
          <p:cNvSpPr/>
          <p:nvPr/>
        </p:nvSpPr>
        <p:spPr>
          <a:xfrm>
            <a:off x="1092200" y="3676650"/>
            <a:ext cx="4889500" cy="482600"/>
          </a:xfrm>
          <a:prstGeom prst="roundRect">
            <a:avLst>
              <a:gd name="adj" fmla="val 15789"/>
            </a:avLst>
          </a:prstGeom>
          <a:solidFill>
            <a:srgbClr val="34D399">
              <a:alpha val="10000"/>
            </a:srgbClr>
          </a:solidFill>
          <a:ln/>
        </p:spPr>
        <p:txBody>
          <a:bodyPr/>
          <a:lstStyle/>
          <a:p>
            <a:endParaRPr lang="th-TH"/>
          </a:p>
        </p:txBody>
      </p:sp>
      <p:sp>
        <p:nvSpPr>
          <p:cNvPr id="13" name="Text 11"/>
          <p:cNvSpPr/>
          <p:nvPr/>
        </p:nvSpPr>
        <p:spPr>
          <a:xfrm>
            <a:off x="1225550" y="3762375"/>
            <a:ext cx="4769485" cy="349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500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คะแนนสมรรถนะ TPACK · เรดาร์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1092200" y="4244975"/>
            <a:ext cx="4889500" cy="482600"/>
          </a:xfrm>
          <a:prstGeom prst="roundRect">
            <a:avLst>
              <a:gd name="adj" fmla="val 15789"/>
            </a:avLst>
          </a:prstGeom>
          <a:solidFill>
            <a:srgbClr val="34D399">
              <a:alpha val="10000"/>
            </a:srgbClr>
          </a:solidFill>
          <a:ln/>
        </p:spPr>
        <p:txBody>
          <a:bodyPr/>
          <a:lstStyle/>
          <a:p>
            <a:endParaRPr lang="th-TH"/>
          </a:p>
        </p:txBody>
      </p:sp>
      <p:sp>
        <p:nvSpPr>
          <p:cNvPr id="15" name="Text 13"/>
          <p:cNvSpPr/>
          <p:nvPr/>
        </p:nvSpPr>
        <p:spPr>
          <a:xfrm>
            <a:off x="1225550" y="4330700"/>
            <a:ext cx="4769485" cy="349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500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ความก้าวหน้าและแนวโน้ม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1092200" y="4813300"/>
            <a:ext cx="4889500" cy="482600"/>
          </a:xfrm>
          <a:prstGeom prst="roundRect">
            <a:avLst>
              <a:gd name="adj" fmla="val 15789"/>
            </a:avLst>
          </a:prstGeom>
          <a:solidFill>
            <a:srgbClr val="34D399">
              <a:alpha val="10000"/>
            </a:srgbClr>
          </a:solidFill>
          <a:ln/>
        </p:spPr>
        <p:txBody>
          <a:bodyPr/>
          <a:lstStyle/>
          <a:p>
            <a:endParaRPr lang="th-TH"/>
          </a:p>
        </p:txBody>
      </p:sp>
      <p:sp>
        <p:nvSpPr>
          <p:cNvPr id="17" name="Text 15"/>
          <p:cNvSpPr/>
          <p:nvPr/>
        </p:nvSpPr>
        <p:spPr>
          <a:xfrm>
            <a:off x="1225550" y="4899025"/>
            <a:ext cx="4769485" cy="349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500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ข้อมูลป้อนกลับและจุดพัฒนา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1092200" y="5381625"/>
            <a:ext cx="4889500" cy="482600"/>
          </a:xfrm>
          <a:prstGeom prst="roundRect">
            <a:avLst>
              <a:gd name="adj" fmla="val 15789"/>
            </a:avLst>
          </a:prstGeom>
          <a:solidFill>
            <a:srgbClr val="34D399">
              <a:alpha val="10000"/>
            </a:srgbClr>
          </a:solidFill>
          <a:ln/>
        </p:spPr>
        <p:txBody>
          <a:bodyPr/>
          <a:lstStyle/>
          <a:p>
            <a:endParaRPr lang="th-TH"/>
          </a:p>
        </p:txBody>
      </p:sp>
      <p:sp>
        <p:nvSpPr>
          <p:cNvPr id="19" name="Text 17"/>
          <p:cNvSpPr/>
          <p:nvPr/>
        </p:nvSpPr>
        <p:spPr>
          <a:xfrm>
            <a:off x="1225550" y="5467350"/>
            <a:ext cx="4769485" cy="349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500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แผนการเรียนรู้รายบุคคล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1092200" y="6016625"/>
            <a:ext cx="537845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1425" i="1" dirty="0">
                <a:solidFill>
                  <a:srgbClr val="9FC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กำกับตนเอง · แรงจูงใจสูงขึ้น</a:t>
            </a:r>
            <a:endParaRPr lang="en-US" sz="1425" dirty="0"/>
          </a:p>
        </p:txBody>
      </p:sp>
      <p:sp>
        <p:nvSpPr>
          <p:cNvPr id="21" name="Shape 19"/>
          <p:cNvSpPr/>
          <p:nvPr/>
        </p:nvSpPr>
        <p:spPr>
          <a:xfrm>
            <a:off x="6464300" y="3009900"/>
            <a:ext cx="5359400" cy="3581400"/>
          </a:xfrm>
          <a:prstGeom prst="roundRect">
            <a:avLst>
              <a:gd name="adj" fmla="val 3199"/>
            </a:avLst>
          </a:prstGeom>
          <a:gradFill rotWithShape="1">
            <a:gsLst>
              <a:gs pos="0">
                <a:srgbClr val="FB7185">
                  <a:alpha val="12000"/>
                </a:srgbClr>
              </a:gs>
              <a:gs pos="100000">
                <a:srgbClr val="0D2631">
                  <a:alpha val="50000"/>
                </a:srgbClr>
              </a:gs>
            </a:gsLst>
            <a:lin ang="4800000" scaled="0"/>
          </a:gradFill>
          <a:ln w="6350">
            <a:solidFill>
              <a:srgbClr val="FB7185">
                <a:alpha val="42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22" name="Text 20"/>
          <p:cNvSpPr/>
          <p:nvPr/>
        </p:nvSpPr>
        <p:spPr>
          <a:xfrm>
            <a:off x="6699250" y="3263900"/>
            <a:ext cx="5378450" cy="336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1875" b="1" dirty="0">
                <a:solidFill>
                  <a:srgbClr val="FDA4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แดชบอร์ดอาจารย์นิเทศ</a:t>
            </a:r>
            <a:endParaRPr lang="en-US" sz="1875" dirty="0"/>
          </a:p>
        </p:txBody>
      </p:sp>
      <p:sp>
        <p:nvSpPr>
          <p:cNvPr id="23" name="Shape 21"/>
          <p:cNvSpPr/>
          <p:nvPr/>
        </p:nvSpPr>
        <p:spPr>
          <a:xfrm>
            <a:off x="6699250" y="3676650"/>
            <a:ext cx="4889500" cy="482600"/>
          </a:xfrm>
          <a:prstGeom prst="roundRect">
            <a:avLst>
              <a:gd name="adj" fmla="val 15789"/>
            </a:avLst>
          </a:prstGeom>
          <a:solidFill>
            <a:srgbClr val="FB7185">
              <a:alpha val="10000"/>
            </a:srgbClr>
          </a:solidFill>
          <a:ln/>
        </p:spPr>
        <p:txBody>
          <a:bodyPr/>
          <a:lstStyle/>
          <a:p>
            <a:endParaRPr lang="th-TH"/>
          </a:p>
        </p:txBody>
      </p:sp>
      <p:sp>
        <p:nvSpPr>
          <p:cNvPr id="24" name="Text 22"/>
          <p:cNvSpPr/>
          <p:nvPr/>
        </p:nvSpPr>
        <p:spPr>
          <a:xfrm>
            <a:off x="6832600" y="3762375"/>
            <a:ext cx="4769485" cy="349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500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ภาพรวมความก้าวหน้าทั้งชั้น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6699250" y="4244975"/>
            <a:ext cx="4889500" cy="482600"/>
          </a:xfrm>
          <a:prstGeom prst="roundRect">
            <a:avLst>
              <a:gd name="adj" fmla="val 15789"/>
            </a:avLst>
          </a:prstGeom>
          <a:solidFill>
            <a:srgbClr val="FB7185">
              <a:alpha val="10000"/>
            </a:srgbClr>
          </a:solidFill>
          <a:ln/>
        </p:spPr>
        <p:txBody>
          <a:bodyPr/>
          <a:lstStyle/>
          <a:p>
            <a:endParaRPr lang="th-TH"/>
          </a:p>
        </p:txBody>
      </p:sp>
      <p:sp>
        <p:nvSpPr>
          <p:cNvPr id="26" name="Text 24"/>
          <p:cNvSpPr/>
          <p:nvPr/>
        </p:nvSpPr>
        <p:spPr>
          <a:xfrm>
            <a:off x="6832600" y="4330700"/>
            <a:ext cx="4769485" cy="349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500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แจ้งเตือนผู้เรียนที่ต้องช่วยเหลือ</a:t>
            </a:r>
            <a:endParaRPr lang="en-US" sz="1500" dirty="0"/>
          </a:p>
        </p:txBody>
      </p:sp>
      <p:sp>
        <p:nvSpPr>
          <p:cNvPr id="27" name="Shape 25"/>
          <p:cNvSpPr/>
          <p:nvPr/>
        </p:nvSpPr>
        <p:spPr>
          <a:xfrm>
            <a:off x="6699250" y="4813300"/>
            <a:ext cx="4889500" cy="482600"/>
          </a:xfrm>
          <a:prstGeom prst="roundRect">
            <a:avLst>
              <a:gd name="adj" fmla="val 15789"/>
            </a:avLst>
          </a:prstGeom>
          <a:solidFill>
            <a:srgbClr val="FB7185">
              <a:alpha val="10000"/>
            </a:srgbClr>
          </a:solidFill>
          <a:ln/>
        </p:spPr>
        <p:txBody>
          <a:bodyPr/>
          <a:lstStyle/>
          <a:p>
            <a:endParaRPr lang="th-TH"/>
          </a:p>
        </p:txBody>
      </p:sp>
      <p:sp>
        <p:nvSpPr>
          <p:cNvPr id="28" name="Text 26"/>
          <p:cNvSpPr/>
          <p:nvPr/>
        </p:nvSpPr>
        <p:spPr>
          <a:xfrm>
            <a:off x="6832600" y="4899025"/>
            <a:ext cx="4769485" cy="349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500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พัฒนาการรายบุคคล</a:t>
            </a:r>
            <a:endParaRPr lang="en-US" sz="1500" dirty="0"/>
          </a:p>
        </p:txBody>
      </p:sp>
      <p:sp>
        <p:nvSpPr>
          <p:cNvPr id="29" name="Shape 27"/>
          <p:cNvSpPr/>
          <p:nvPr/>
        </p:nvSpPr>
        <p:spPr>
          <a:xfrm>
            <a:off x="6699250" y="5381625"/>
            <a:ext cx="4889500" cy="482600"/>
          </a:xfrm>
          <a:prstGeom prst="roundRect">
            <a:avLst>
              <a:gd name="adj" fmla="val 15789"/>
            </a:avLst>
          </a:prstGeom>
          <a:solidFill>
            <a:srgbClr val="FB7185">
              <a:alpha val="10000"/>
            </a:srgbClr>
          </a:solidFill>
          <a:ln/>
        </p:spPr>
        <p:txBody>
          <a:bodyPr/>
          <a:lstStyle/>
          <a:p>
            <a:endParaRPr lang="th-TH"/>
          </a:p>
        </p:txBody>
      </p:sp>
      <p:sp>
        <p:nvSpPr>
          <p:cNvPr id="30" name="Text 28"/>
          <p:cNvSpPr/>
          <p:nvPr/>
        </p:nvSpPr>
        <p:spPr>
          <a:xfrm>
            <a:off x="6832600" y="5467350"/>
            <a:ext cx="4769485" cy="349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500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อนุมัติ / ปรับ feedback (HITL)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6699250" y="6016625"/>
            <a:ext cx="537845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1425" i="1" dirty="0">
                <a:solidFill>
                  <a:srgbClr val="9FC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ติดตามตรงจุด · ภาระงานลดลง</a:t>
            </a:r>
            <a:endParaRPr lang="en-US" sz="1425" dirty="0"/>
          </a:p>
        </p:txBody>
      </p:sp>
      <p:sp>
        <p:nvSpPr>
          <p:cNvPr id="32" name="Shape 30"/>
          <p:cNvSpPr/>
          <p:nvPr/>
        </p:nvSpPr>
        <p:spPr>
          <a:xfrm>
            <a:off x="12071350" y="3009900"/>
            <a:ext cx="5359400" cy="3581400"/>
          </a:xfrm>
          <a:prstGeom prst="roundRect">
            <a:avLst>
              <a:gd name="adj" fmla="val 3199"/>
            </a:avLst>
          </a:prstGeom>
          <a:gradFill rotWithShape="1">
            <a:gsLst>
              <a:gs pos="0">
                <a:srgbClr val="FBBF24">
                  <a:alpha val="12000"/>
                </a:srgbClr>
              </a:gs>
              <a:gs pos="100000">
                <a:srgbClr val="0D2631">
                  <a:alpha val="50000"/>
                </a:srgbClr>
              </a:gs>
            </a:gsLst>
            <a:lin ang="4800000" scaled="0"/>
          </a:gradFill>
          <a:ln w="6350">
            <a:solidFill>
              <a:srgbClr val="FBBF24">
                <a:alpha val="42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33" name="Text 31"/>
          <p:cNvSpPr/>
          <p:nvPr/>
        </p:nvSpPr>
        <p:spPr>
          <a:xfrm>
            <a:off x="12306300" y="3263900"/>
            <a:ext cx="5378450" cy="336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1875" b="1" dirty="0">
                <a:solidFill>
                  <a:srgbClr val="FCD3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แดชบอร์ดผู้ดูแลระบบ</a:t>
            </a:r>
            <a:endParaRPr lang="en-US" sz="1875" dirty="0"/>
          </a:p>
        </p:txBody>
      </p:sp>
      <p:sp>
        <p:nvSpPr>
          <p:cNvPr id="34" name="Shape 32"/>
          <p:cNvSpPr/>
          <p:nvPr/>
        </p:nvSpPr>
        <p:spPr>
          <a:xfrm>
            <a:off x="12306300" y="3676650"/>
            <a:ext cx="4889500" cy="482600"/>
          </a:xfrm>
          <a:prstGeom prst="roundRect">
            <a:avLst>
              <a:gd name="adj" fmla="val 15789"/>
            </a:avLst>
          </a:prstGeom>
          <a:solidFill>
            <a:srgbClr val="FBBF24">
              <a:alpha val="9000"/>
            </a:srgbClr>
          </a:solidFill>
          <a:ln/>
        </p:spPr>
        <p:txBody>
          <a:bodyPr/>
          <a:lstStyle/>
          <a:p>
            <a:endParaRPr lang="th-TH"/>
          </a:p>
        </p:txBody>
      </p:sp>
      <p:sp>
        <p:nvSpPr>
          <p:cNvPr id="35" name="Text 33"/>
          <p:cNvSpPr/>
          <p:nvPr/>
        </p:nvSpPr>
        <p:spPr>
          <a:xfrm>
            <a:off x="12439650" y="3762375"/>
            <a:ext cx="4769485" cy="349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500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การบรรลุผลการเรียนรู้ (PLO/CLO)</a:t>
            </a:r>
            <a:endParaRPr lang="en-US" sz="1500" dirty="0"/>
          </a:p>
        </p:txBody>
      </p:sp>
      <p:sp>
        <p:nvSpPr>
          <p:cNvPr id="36" name="Shape 34"/>
          <p:cNvSpPr/>
          <p:nvPr/>
        </p:nvSpPr>
        <p:spPr>
          <a:xfrm>
            <a:off x="12306300" y="4244975"/>
            <a:ext cx="4889500" cy="482600"/>
          </a:xfrm>
          <a:prstGeom prst="roundRect">
            <a:avLst>
              <a:gd name="adj" fmla="val 15789"/>
            </a:avLst>
          </a:prstGeom>
          <a:solidFill>
            <a:srgbClr val="FBBF24">
              <a:alpha val="9000"/>
            </a:srgbClr>
          </a:solidFill>
          <a:ln/>
        </p:spPr>
        <p:txBody>
          <a:bodyPr/>
          <a:lstStyle/>
          <a:p>
            <a:endParaRPr lang="th-TH"/>
          </a:p>
        </p:txBody>
      </p:sp>
      <p:sp>
        <p:nvSpPr>
          <p:cNvPr id="37" name="Text 35"/>
          <p:cNvSpPr/>
          <p:nvPr/>
        </p:nvSpPr>
        <p:spPr>
          <a:xfrm>
            <a:off x="12439650" y="4330700"/>
            <a:ext cx="4769485" cy="349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500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สุขภาพระบบ (latency / error)</a:t>
            </a:r>
            <a:endParaRPr lang="en-US" sz="1500" dirty="0"/>
          </a:p>
        </p:txBody>
      </p:sp>
      <p:sp>
        <p:nvSpPr>
          <p:cNvPr id="38" name="Shape 36"/>
          <p:cNvSpPr/>
          <p:nvPr/>
        </p:nvSpPr>
        <p:spPr>
          <a:xfrm>
            <a:off x="12306300" y="4813300"/>
            <a:ext cx="4889500" cy="482600"/>
          </a:xfrm>
          <a:prstGeom prst="roundRect">
            <a:avLst>
              <a:gd name="adj" fmla="val 15789"/>
            </a:avLst>
          </a:prstGeom>
          <a:solidFill>
            <a:srgbClr val="FBBF24">
              <a:alpha val="9000"/>
            </a:srgbClr>
          </a:solidFill>
          <a:ln/>
        </p:spPr>
        <p:txBody>
          <a:bodyPr/>
          <a:lstStyle/>
          <a:p>
            <a:endParaRPr lang="th-TH"/>
          </a:p>
        </p:txBody>
      </p:sp>
      <p:sp>
        <p:nvSpPr>
          <p:cNvPr id="39" name="Text 37"/>
          <p:cNvSpPr/>
          <p:nvPr/>
        </p:nvSpPr>
        <p:spPr>
          <a:xfrm>
            <a:off x="12439650" y="4899025"/>
            <a:ext cx="4769485" cy="349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500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ต้นทุนและการใช้งาน</a:t>
            </a:r>
            <a:endParaRPr lang="en-US" sz="1500" dirty="0"/>
          </a:p>
        </p:txBody>
      </p:sp>
      <p:sp>
        <p:nvSpPr>
          <p:cNvPr id="40" name="Shape 38"/>
          <p:cNvSpPr/>
          <p:nvPr/>
        </p:nvSpPr>
        <p:spPr>
          <a:xfrm>
            <a:off x="12306300" y="5381625"/>
            <a:ext cx="4889500" cy="482600"/>
          </a:xfrm>
          <a:prstGeom prst="roundRect">
            <a:avLst>
              <a:gd name="adj" fmla="val 15789"/>
            </a:avLst>
          </a:prstGeom>
          <a:solidFill>
            <a:srgbClr val="FBBF24">
              <a:alpha val="9000"/>
            </a:srgbClr>
          </a:solidFill>
          <a:ln/>
        </p:spPr>
        <p:txBody>
          <a:bodyPr/>
          <a:lstStyle/>
          <a:p>
            <a:endParaRPr lang="th-TH"/>
          </a:p>
        </p:txBody>
      </p:sp>
      <p:sp>
        <p:nvSpPr>
          <p:cNvPr id="41" name="Text 39"/>
          <p:cNvSpPr/>
          <p:nvPr/>
        </p:nvSpPr>
        <p:spPr>
          <a:xfrm>
            <a:off x="12439650" y="5467350"/>
            <a:ext cx="4769485" cy="349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500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คุณภาพเอเจนต์ (LLM-as-Judge)</a:t>
            </a:r>
            <a:endParaRPr lang="en-US" sz="1500" dirty="0"/>
          </a:p>
        </p:txBody>
      </p:sp>
      <p:sp>
        <p:nvSpPr>
          <p:cNvPr id="42" name="Text 40"/>
          <p:cNvSpPr/>
          <p:nvPr/>
        </p:nvSpPr>
        <p:spPr>
          <a:xfrm>
            <a:off x="12306300" y="6016625"/>
            <a:ext cx="5378450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1425" i="1" dirty="0">
                <a:solidFill>
                  <a:srgbClr val="9FC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ระบบมีคุณภาพ ปลอดภัย คุ้มค่า</a:t>
            </a:r>
            <a:endParaRPr lang="en-US" sz="1425" dirty="0"/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683DBC30-F64C-E8FC-5CF8-C0DE6878D9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60757" y="205213"/>
            <a:ext cx="4883487" cy="1172737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2DD4BF">
                  <a:alpha val="12000"/>
                </a:srgbClr>
              </a:gs>
              <a:gs pos="58000">
                <a:srgbClr val="2DD4BF">
                  <a:alpha val="0"/>
                </a:srgbClr>
              </a:gs>
            </a:gsLst>
            <a:path path="circle">
              <a:fillToRect l="6000" t="4000" r="94000" b="96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3" name="Shape 1"/>
          <p:cNvSpPr/>
          <p:nvPr/>
        </p:nvSpPr>
        <p:spPr>
          <a:xfrm>
            <a:off x="15144750" y="7620000"/>
            <a:ext cx="4381500" cy="4381500"/>
          </a:xfrm>
          <a:prstGeom prst="ellipse">
            <a:avLst/>
          </a:prstGeom>
          <a:gradFill rotWithShape="1">
            <a:gsLst>
              <a:gs pos="0">
                <a:srgbClr val="FB923C">
                  <a:alpha val="13000"/>
                </a:srgbClr>
              </a:gs>
              <a:gs pos="70000">
                <a:srgbClr val="FB923C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2DD4BF">
                  <a:alpha val="4000"/>
                </a:srgbClr>
              </a:gs>
              <a:gs pos="100000">
                <a:srgbClr val="2DD4BF">
                  <a:alpha val="0"/>
                </a:srgbClr>
              </a:gs>
            </a:gsLst>
            <a:lin ang="5400000" scaled="0"/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5" name="Text 3"/>
          <p:cNvSpPr/>
          <p:nvPr/>
        </p:nvSpPr>
        <p:spPr>
          <a:xfrm>
            <a:off x="914400" y="946150"/>
            <a:ext cx="1513890" cy="336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468" dirty="0">
                <a:solidFill>
                  <a:srgbClr val="FB923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17 / 20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2481163" y="704850"/>
            <a:ext cx="6587401" cy="622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375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เทคโนโลยีที่ใช้ในการพัฒนา</a:t>
            </a:r>
            <a:endParaRPr lang="en-US" sz="3750" dirty="0"/>
          </a:p>
        </p:txBody>
      </p:sp>
      <p:sp>
        <p:nvSpPr>
          <p:cNvPr id="7" name="Text 5"/>
          <p:cNvSpPr/>
          <p:nvPr/>
        </p:nvSpPr>
        <p:spPr>
          <a:xfrm>
            <a:off x="8660210" y="863600"/>
            <a:ext cx="1970971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7FA8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Technology Stack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914400" y="3505200"/>
            <a:ext cx="16459200" cy="692150"/>
          </a:xfrm>
          <a:prstGeom prst="roundRect">
            <a:avLst>
              <a:gd name="adj" fmla="val 19266"/>
            </a:avLst>
          </a:prstGeom>
          <a:solidFill>
            <a:srgbClr val="0D2631">
              <a:alpha val="50000"/>
            </a:srgbClr>
          </a:solidFill>
          <a:ln w="6350">
            <a:solidFill>
              <a:srgbClr val="2DD4BF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9" name="Text 7"/>
          <p:cNvSpPr/>
          <p:nvPr/>
        </p:nvSpPr>
        <p:spPr>
          <a:xfrm>
            <a:off x="1206499" y="3721100"/>
            <a:ext cx="2595555" cy="527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000" kern="0" spc="189" dirty="0">
                <a:solidFill>
                  <a:srgbClr val="5EEAD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FRONTEND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3721100" y="3721100"/>
            <a:ext cx="12407900" cy="527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2000" dirty="0">
                <a:solidFill>
                  <a:srgbClr val="D4E7E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Next.js 14 · React 18 · Tailwind · shadcn/ui · Recharts · NextAuth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914400" y="4368800"/>
            <a:ext cx="16459200" cy="692150"/>
          </a:xfrm>
          <a:prstGeom prst="roundRect">
            <a:avLst>
              <a:gd name="adj" fmla="val 19266"/>
            </a:avLst>
          </a:prstGeom>
          <a:solidFill>
            <a:srgbClr val="0D2631">
              <a:alpha val="50000"/>
            </a:srgbClr>
          </a:solidFill>
          <a:ln w="6350">
            <a:solidFill>
              <a:srgbClr val="60A5FA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2" name="Text 10"/>
          <p:cNvSpPr/>
          <p:nvPr/>
        </p:nvSpPr>
        <p:spPr>
          <a:xfrm>
            <a:off x="1206499" y="4584700"/>
            <a:ext cx="2595555" cy="527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000" kern="0" spc="189" dirty="0">
                <a:solidFill>
                  <a:srgbClr val="7CC4F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BACKEND / API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3721100" y="4584700"/>
            <a:ext cx="12280900" cy="527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2000" dirty="0">
                <a:solidFill>
                  <a:srgbClr val="D4E7E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Node.js · tRPC · Prisma · PostgreSQL + pgvector · Redis · Zod · Bull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914400" y="5232399"/>
            <a:ext cx="16989090" cy="1222307"/>
          </a:xfrm>
          <a:prstGeom prst="roundRect">
            <a:avLst>
              <a:gd name="adj" fmla="val 19266"/>
            </a:avLst>
          </a:prstGeom>
          <a:solidFill>
            <a:srgbClr val="0D2631">
              <a:alpha val="50000"/>
            </a:srgbClr>
          </a:solidFill>
          <a:ln w="6350">
            <a:solidFill>
              <a:srgbClr val="34D399">
                <a:alpha val="34000"/>
              </a:srgbClr>
            </a:solidFill>
            <a:prstDash val="solid"/>
          </a:ln>
        </p:spPr>
        <p:txBody>
          <a:bodyPr/>
          <a:lstStyle/>
          <a:p>
            <a:endParaRPr lang="th-TH" sz="2800"/>
          </a:p>
        </p:txBody>
      </p:sp>
      <p:sp>
        <p:nvSpPr>
          <p:cNvPr id="15" name="Text 13"/>
          <p:cNvSpPr/>
          <p:nvPr/>
        </p:nvSpPr>
        <p:spPr>
          <a:xfrm>
            <a:off x="1206500" y="5448300"/>
            <a:ext cx="2514600" cy="298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575" kern="0" spc="189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MULTI-AGENT</a:t>
            </a:r>
            <a:endParaRPr lang="en-US" sz="1575" dirty="0"/>
          </a:p>
        </p:txBody>
      </p:sp>
      <p:sp>
        <p:nvSpPr>
          <p:cNvPr id="16" name="Text 14"/>
          <p:cNvSpPr/>
          <p:nvPr/>
        </p:nvSpPr>
        <p:spPr>
          <a:xfrm>
            <a:off x="3721100" y="5448300"/>
            <a:ext cx="12407900" cy="527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2000" dirty="0">
                <a:solidFill>
                  <a:srgbClr val="D4E7E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LangGraph.js · @langchain/core · GPT-4o · GPT-4o-mini · Embeddings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914400" y="6095999"/>
            <a:ext cx="16989090" cy="1222307"/>
          </a:xfrm>
          <a:prstGeom prst="roundRect">
            <a:avLst>
              <a:gd name="adj" fmla="val 19266"/>
            </a:avLst>
          </a:prstGeom>
          <a:solidFill>
            <a:srgbClr val="0D2631">
              <a:alpha val="50000"/>
            </a:srgbClr>
          </a:solidFill>
          <a:ln w="6350">
            <a:solidFill>
              <a:srgbClr val="FBBF24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th-TH" sz="2800"/>
          </a:p>
        </p:txBody>
      </p:sp>
      <p:sp>
        <p:nvSpPr>
          <p:cNvPr id="18" name="Text 16"/>
          <p:cNvSpPr/>
          <p:nvPr/>
        </p:nvSpPr>
        <p:spPr>
          <a:xfrm>
            <a:off x="1206500" y="6311900"/>
            <a:ext cx="2514600" cy="298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575" kern="0" spc="189" dirty="0">
                <a:solidFill>
                  <a:srgbClr val="FCD34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OBSERVABILITY</a:t>
            </a:r>
            <a:endParaRPr lang="en-US" sz="1575" dirty="0"/>
          </a:p>
        </p:txBody>
      </p:sp>
      <p:sp>
        <p:nvSpPr>
          <p:cNvPr id="19" name="Text 17"/>
          <p:cNvSpPr/>
          <p:nvPr/>
        </p:nvSpPr>
        <p:spPr>
          <a:xfrm>
            <a:off x="3721099" y="6311900"/>
            <a:ext cx="12750801" cy="527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2000" dirty="0">
                <a:solidFill>
                  <a:srgbClr val="D4E7E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LangFuse · CallbackHandler · LLM-as-Judge · Datasets · Cost Analytics</a:t>
            </a:r>
            <a:endParaRPr lang="en-US" sz="2000" dirty="0"/>
          </a:p>
        </p:txBody>
      </p:sp>
      <p:sp>
        <p:nvSpPr>
          <p:cNvPr id="20" name="Shape 18"/>
          <p:cNvSpPr/>
          <p:nvPr/>
        </p:nvSpPr>
        <p:spPr>
          <a:xfrm>
            <a:off x="914400" y="6959600"/>
            <a:ext cx="16459200" cy="692150"/>
          </a:xfrm>
          <a:prstGeom prst="roundRect">
            <a:avLst>
              <a:gd name="adj" fmla="val 19266"/>
            </a:avLst>
          </a:prstGeom>
          <a:solidFill>
            <a:srgbClr val="0D2631">
              <a:alpha val="50000"/>
            </a:srgbClr>
          </a:solidFill>
          <a:ln w="6350">
            <a:solidFill>
              <a:srgbClr val="94A3B8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21" name="Text 19"/>
          <p:cNvSpPr/>
          <p:nvPr/>
        </p:nvSpPr>
        <p:spPr>
          <a:xfrm>
            <a:off x="1206499" y="7175500"/>
            <a:ext cx="2595555" cy="527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000" kern="0" spc="189" dirty="0">
                <a:solidFill>
                  <a:srgbClr val="CBD5E1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DEVOPS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3721100" y="7175500"/>
            <a:ext cx="12509500" cy="527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2000" dirty="0">
                <a:solidFill>
                  <a:srgbClr val="D4E7E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Vercel · AWS ECS (Fargate) · GitHub Actions · Docker · Playwright · Sentry</a:t>
            </a:r>
            <a:endParaRPr lang="en-US" sz="2000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954528EB-191F-2E44-DE44-B9504400EE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72297" y="205213"/>
            <a:ext cx="4671947" cy="1121937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2DD4BF">
                  <a:alpha val="12000"/>
                </a:srgbClr>
              </a:gs>
              <a:gs pos="58000">
                <a:srgbClr val="2DD4BF">
                  <a:alpha val="0"/>
                </a:srgbClr>
              </a:gs>
            </a:gsLst>
            <a:path path="circle">
              <a:fillToRect l="94000" t="4000" r="6000" b="96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3" name="Shape 1"/>
          <p:cNvSpPr/>
          <p:nvPr/>
        </p:nvSpPr>
        <p:spPr>
          <a:xfrm>
            <a:off x="15144750" y="7620000"/>
            <a:ext cx="4381500" cy="4381500"/>
          </a:xfrm>
          <a:prstGeom prst="ellipse">
            <a:avLst/>
          </a:prstGeom>
          <a:gradFill rotWithShape="1">
            <a:gsLst>
              <a:gs pos="0">
                <a:srgbClr val="FB923C">
                  <a:alpha val="13000"/>
                </a:srgbClr>
              </a:gs>
              <a:gs pos="70000">
                <a:srgbClr val="FB923C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2DD4BF">
                  <a:alpha val="4000"/>
                </a:srgbClr>
              </a:gs>
              <a:gs pos="100000">
                <a:srgbClr val="2DD4BF">
                  <a:alpha val="0"/>
                </a:srgbClr>
              </a:gs>
            </a:gsLst>
            <a:lin ang="5400000" scaled="0"/>
          </a:gradFill>
          <a:ln/>
        </p:spPr>
        <p:txBody>
          <a:bodyPr/>
          <a:lstStyle/>
          <a:p>
            <a:endParaRPr lang="th-TH" sz="3200"/>
          </a:p>
        </p:txBody>
      </p:sp>
      <p:sp>
        <p:nvSpPr>
          <p:cNvPr id="5" name="Text 3"/>
          <p:cNvSpPr/>
          <p:nvPr/>
        </p:nvSpPr>
        <p:spPr>
          <a:xfrm>
            <a:off x="914400" y="946150"/>
            <a:ext cx="1513890" cy="336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468" dirty="0">
                <a:solidFill>
                  <a:srgbClr val="FB923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18 / 20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2481163" y="704850"/>
            <a:ext cx="3973592" cy="622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375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นิยามศัพท์เฉพาะ</a:t>
            </a:r>
            <a:endParaRPr lang="en-US" sz="3750" dirty="0"/>
          </a:p>
        </p:txBody>
      </p:sp>
      <p:sp>
        <p:nvSpPr>
          <p:cNvPr id="7" name="Text 5"/>
          <p:cNvSpPr/>
          <p:nvPr/>
        </p:nvSpPr>
        <p:spPr>
          <a:xfrm>
            <a:off x="6284020" y="863600"/>
            <a:ext cx="1677273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7FA8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Definitions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914400" y="1536700"/>
            <a:ext cx="25400" cy="2586534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th-TH"/>
          </a:p>
        </p:txBody>
      </p:sp>
      <p:sp>
        <p:nvSpPr>
          <p:cNvPr id="9" name="Text 7"/>
          <p:cNvSpPr/>
          <p:nvPr/>
        </p:nvSpPr>
        <p:spPr>
          <a:xfrm>
            <a:off x="1149350" y="1593850"/>
            <a:ext cx="8636953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7EE8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ระบบพี่เลี้ยง AI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149350" y="1917700"/>
            <a:ext cx="8087329" cy="2006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400" dirty="0">
                <a:solidFill>
                  <a:srgbClr val="C1D8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ซอฟต์แวร์ที่ใช้ AI วิเคราะห์การสอน </a:t>
            </a:r>
            <a:r>
              <a:rPr lang="en-US" sz="2400" dirty="0" err="1">
                <a:solidFill>
                  <a:srgbClr val="C1D8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ประเมินสมรรถนะ</a:t>
            </a:r>
            <a:r>
              <a:rPr lang="en-US" sz="2400" dirty="0">
                <a:solidFill>
                  <a:srgbClr val="C1D8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</a:p>
          <a:p>
            <a:pPr marL="0" indent="0" algn="l">
              <a:lnSpc>
                <a:spcPct val="140000"/>
              </a:lnSpc>
              <a:buNone/>
            </a:pPr>
            <a:r>
              <a:rPr lang="en-US" sz="2400" dirty="0" err="1">
                <a:solidFill>
                  <a:srgbClr val="C1D8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และให้</a:t>
            </a:r>
            <a:r>
              <a:rPr lang="en-US" sz="2400" dirty="0">
                <a:solidFill>
                  <a:srgbClr val="C1D8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feedback ต่อเนื่อง ร่วมกับอาจารย์นิเทศที่เป็นมนุษย์</a:t>
            </a:r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9286875" y="1536700"/>
            <a:ext cx="25400" cy="2586534"/>
          </a:xfrm>
          <a:prstGeom prst="rect">
            <a:avLst/>
          </a:prstGeom>
          <a:solidFill>
            <a:srgbClr val="60A5FA"/>
          </a:solidFill>
          <a:ln/>
        </p:spPr>
        <p:txBody>
          <a:bodyPr/>
          <a:lstStyle/>
          <a:p>
            <a:endParaRPr lang="th-TH"/>
          </a:p>
        </p:txBody>
      </p:sp>
      <p:sp>
        <p:nvSpPr>
          <p:cNvPr id="12" name="Text 10"/>
          <p:cNvSpPr/>
          <p:nvPr/>
        </p:nvSpPr>
        <p:spPr>
          <a:xfrm>
            <a:off x="9521825" y="1593850"/>
            <a:ext cx="8636953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9FD0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สถาปัตยกรรมหลายเอเจนต์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9521825" y="1917700"/>
            <a:ext cx="8636953" cy="2006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400" dirty="0" err="1">
                <a:solidFill>
                  <a:srgbClr val="C1D8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เอเจนต์เฉพาะทางหลายตัวทำงานร่วมกัน</a:t>
            </a:r>
            <a:endParaRPr lang="en-US" sz="2400" dirty="0">
              <a:solidFill>
                <a:srgbClr val="C1D8DE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0" indent="0" algn="l">
              <a:lnSpc>
                <a:spcPct val="140000"/>
              </a:lnSpc>
              <a:buNone/>
            </a:pPr>
            <a:r>
              <a:rPr lang="en-US" sz="2400" dirty="0" err="1">
                <a:solidFill>
                  <a:srgbClr val="C1D8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เพื่อแก้ปัญหาที่ซับซ้อนเกินกว่าเอเจนต์เดี่ยว</a:t>
            </a:r>
            <a:endParaRPr lang="en-US" sz="2400" dirty="0"/>
          </a:p>
        </p:txBody>
      </p:sp>
      <p:sp>
        <p:nvSpPr>
          <p:cNvPr id="14" name="Shape 12"/>
          <p:cNvSpPr/>
          <p:nvPr/>
        </p:nvSpPr>
        <p:spPr>
          <a:xfrm>
            <a:off x="914400" y="4294684"/>
            <a:ext cx="25400" cy="2586534"/>
          </a:xfrm>
          <a:prstGeom prst="rect">
            <a:avLst/>
          </a:prstGeom>
          <a:solidFill>
            <a:srgbClr val="FB7185"/>
          </a:solidFill>
          <a:ln/>
        </p:spPr>
        <p:txBody>
          <a:bodyPr/>
          <a:lstStyle/>
          <a:p>
            <a:endParaRPr lang="th-TH"/>
          </a:p>
        </p:txBody>
      </p:sp>
      <p:sp>
        <p:nvSpPr>
          <p:cNvPr id="15" name="Text 13"/>
          <p:cNvSpPr/>
          <p:nvPr/>
        </p:nvSpPr>
        <p:spPr>
          <a:xfrm>
            <a:off x="1149350" y="4351834"/>
            <a:ext cx="8636953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DA4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มนุษย์อยู่ในวงรอบ (HITL)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149350" y="4675683"/>
            <a:ext cx="8636953" cy="207218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400" dirty="0">
                <a:solidFill>
                  <a:srgbClr val="C1D8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มนุษย์เข้ามาตรวจสอบ </a:t>
            </a:r>
            <a:r>
              <a:rPr lang="en-US" sz="2400" dirty="0" err="1">
                <a:solidFill>
                  <a:srgbClr val="C1D8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ยืนยัน</a:t>
            </a:r>
            <a:r>
              <a:rPr lang="en-US" sz="2400" dirty="0">
                <a:solidFill>
                  <a:srgbClr val="C1D8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</a:p>
          <a:p>
            <a:pPr marL="0" indent="0" algn="l">
              <a:lnSpc>
                <a:spcPct val="140000"/>
              </a:lnSpc>
              <a:buNone/>
            </a:pPr>
            <a:r>
              <a:rPr lang="en-US" sz="2400" dirty="0" err="1">
                <a:solidFill>
                  <a:srgbClr val="C1D8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หรือปรับแก้ผลลัพธ์ในจุดสำคัญก่อนส่งมอบ</a:t>
            </a:r>
            <a:endParaRPr lang="en-US" sz="2400" dirty="0"/>
          </a:p>
        </p:txBody>
      </p:sp>
      <p:sp>
        <p:nvSpPr>
          <p:cNvPr id="17" name="Shape 15"/>
          <p:cNvSpPr/>
          <p:nvPr/>
        </p:nvSpPr>
        <p:spPr>
          <a:xfrm>
            <a:off x="9286875" y="4294684"/>
            <a:ext cx="25400" cy="2586534"/>
          </a:xfrm>
          <a:prstGeom prst="rect">
            <a:avLst/>
          </a:prstGeom>
          <a:solidFill>
            <a:srgbClr val="34D399"/>
          </a:solidFill>
          <a:ln/>
        </p:spPr>
        <p:txBody>
          <a:bodyPr/>
          <a:lstStyle/>
          <a:p>
            <a:endParaRPr lang="th-TH"/>
          </a:p>
        </p:txBody>
      </p:sp>
      <p:sp>
        <p:nvSpPr>
          <p:cNvPr id="18" name="Text 16"/>
          <p:cNvSpPr/>
          <p:nvPr/>
        </p:nvSpPr>
        <p:spPr>
          <a:xfrm>
            <a:off x="9521825" y="4351834"/>
            <a:ext cx="8636953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7EE8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RAG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9521825" y="4656634"/>
            <a:ext cx="8087329" cy="222458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400" dirty="0" err="1">
                <a:solidFill>
                  <a:srgbClr val="C1D8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ให้แบบจำลองภาษาดึงข้อมูล</a:t>
            </a:r>
            <a:endParaRPr lang="en-US" sz="2400" dirty="0">
              <a:solidFill>
                <a:srgbClr val="C1D8DE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0" indent="0" algn="l">
              <a:lnSpc>
                <a:spcPct val="140000"/>
              </a:lnSpc>
              <a:buNone/>
            </a:pPr>
            <a:r>
              <a:rPr lang="en-US" sz="2400" dirty="0" err="1">
                <a:solidFill>
                  <a:srgbClr val="C1D8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จากฐานความรู้ภายนอกมาประกอบคำตอบ</a:t>
            </a:r>
            <a:r>
              <a:rPr lang="en-US" sz="2400" dirty="0">
                <a:solidFill>
                  <a:srgbClr val="C1D8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</a:p>
          <a:p>
            <a:pPr marL="0" indent="0" algn="l">
              <a:lnSpc>
                <a:spcPct val="140000"/>
              </a:lnSpc>
              <a:buNone/>
            </a:pPr>
            <a:r>
              <a:rPr lang="en-US" sz="2400" dirty="0" err="1">
                <a:solidFill>
                  <a:srgbClr val="C1D8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เพิ่มความถูกต้องและลดข้อมูลเท็จ</a:t>
            </a:r>
            <a:endParaRPr lang="en-US" sz="2400" dirty="0"/>
          </a:p>
        </p:txBody>
      </p:sp>
      <p:sp>
        <p:nvSpPr>
          <p:cNvPr id="20" name="Shape 18"/>
          <p:cNvSpPr/>
          <p:nvPr/>
        </p:nvSpPr>
        <p:spPr>
          <a:xfrm>
            <a:off x="914400" y="7052667"/>
            <a:ext cx="25400" cy="2586633"/>
          </a:xfrm>
          <a:prstGeom prst="rect">
            <a:avLst/>
          </a:prstGeom>
          <a:solidFill>
            <a:srgbClr val="FCD34D"/>
          </a:solidFill>
          <a:ln/>
        </p:spPr>
        <p:txBody>
          <a:bodyPr/>
          <a:lstStyle/>
          <a:p>
            <a:endParaRPr lang="th-TH"/>
          </a:p>
        </p:txBody>
      </p:sp>
      <p:sp>
        <p:nvSpPr>
          <p:cNvPr id="21" name="Text 19"/>
          <p:cNvSpPr/>
          <p:nvPr/>
        </p:nvSpPr>
        <p:spPr>
          <a:xfrm>
            <a:off x="1149350" y="7109817"/>
            <a:ext cx="8636953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CD3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LLM-as-a-judge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1149350" y="7414616"/>
            <a:ext cx="8636953" cy="24722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400" dirty="0" err="1">
                <a:solidFill>
                  <a:srgbClr val="C1D8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ใช้แบบจำลองภาษาประเมินคุณภาพผลลัพธ์ตามเกณฑ์</a:t>
            </a:r>
            <a:r>
              <a:rPr lang="en-US" sz="2400" dirty="0">
                <a:solidFill>
                  <a:srgbClr val="C1D8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</a:p>
          <a:p>
            <a:pPr marL="0" indent="0" algn="l">
              <a:lnSpc>
                <a:spcPct val="140000"/>
              </a:lnSpc>
              <a:buNone/>
            </a:pPr>
            <a:r>
              <a:rPr lang="en-US" sz="2400" dirty="0" err="1">
                <a:solidFill>
                  <a:srgbClr val="C1D8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เพื่อทดแทนหรือเสริมการประเมินของมนุษย์</a:t>
            </a:r>
            <a:endParaRPr lang="en-US" sz="2400" dirty="0"/>
          </a:p>
        </p:txBody>
      </p:sp>
      <p:sp>
        <p:nvSpPr>
          <p:cNvPr id="23" name="Shape 21"/>
          <p:cNvSpPr/>
          <p:nvPr/>
        </p:nvSpPr>
        <p:spPr>
          <a:xfrm>
            <a:off x="9286875" y="7052667"/>
            <a:ext cx="25400" cy="2586633"/>
          </a:xfrm>
          <a:prstGeom prst="rect">
            <a:avLst/>
          </a:prstGeom>
          <a:solidFill>
            <a:srgbClr val="38BDF8"/>
          </a:solidFill>
          <a:ln/>
        </p:spPr>
        <p:txBody>
          <a:bodyPr/>
          <a:lstStyle/>
          <a:p>
            <a:endParaRPr lang="th-TH"/>
          </a:p>
        </p:txBody>
      </p:sp>
      <p:sp>
        <p:nvSpPr>
          <p:cNvPr id="24" name="Text 22"/>
          <p:cNvSpPr/>
          <p:nvPr/>
        </p:nvSpPr>
        <p:spPr>
          <a:xfrm>
            <a:off x="9521825" y="7109817"/>
            <a:ext cx="8636953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7CC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พื้นที่พัฒนาใกล้เคียง (ZPD)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9521825" y="7433666"/>
            <a:ext cx="8636953" cy="241091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400" dirty="0" err="1">
                <a:solidFill>
                  <a:srgbClr val="C1D8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ช่วงระหว่างสิ่งที่ทำได้ด้วยตนเองกับสิ่งที่ทำได้</a:t>
            </a:r>
            <a:endParaRPr lang="en-US" sz="2400" dirty="0">
              <a:solidFill>
                <a:srgbClr val="C1D8DE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0" indent="0" algn="l">
              <a:lnSpc>
                <a:spcPct val="140000"/>
              </a:lnSpc>
              <a:buNone/>
            </a:pPr>
            <a:r>
              <a:rPr lang="en-US" sz="2400" dirty="0" err="1">
                <a:solidFill>
                  <a:srgbClr val="C1D8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เมื่อมีผู้ช่วยหรือเครื่องมือที่เหมาะสม</a:t>
            </a:r>
            <a:endParaRPr lang="en-US" sz="2400" dirty="0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43E5414A-4A86-CF45-CD4F-396D3AD957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70653" y="205214"/>
            <a:ext cx="3973592" cy="954232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34D399">
                  <a:alpha val="13000"/>
                </a:srgbClr>
              </a:gs>
              <a:gs pos="58000">
                <a:srgbClr val="34D399">
                  <a:alpha val="0"/>
                </a:srgbClr>
              </a:gs>
            </a:gsLst>
            <a:path path="circle">
              <a:fillToRect l="8000" t="4000" r="92000" b="96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3" name="Shape 1"/>
          <p:cNvSpPr/>
          <p:nvPr/>
        </p:nvSpPr>
        <p:spPr>
          <a:xfrm>
            <a:off x="15144750" y="7620000"/>
            <a:ext cx="4381500" cy="4381500"/>
          </a:xfrm>
          <a:prstGeom prst="ellipse">
            <a:avLst/>
          </a:prstGeom>
          <a:gradFill rotWithShape="1">
            <a:gsLst>
              <a:gs pos="0">
                <a:srgbClr val="FB923C">
                  <a:alpha val="13000"/>
                </a:srgbClr>
              </a:gs>
              <a:gs pos="70000">
                <a:srgbClr val="FB923C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2DD4BF">
                  <a:alpha val="4000"/>
                </a:srgbClr>
              </a:gs>
              <a:gs pos="100000">
                <a:srgbClr val="2DD4BF">
                  <a:alpha val="0"/>
                </a:srgbClr>
              </a:gs>
            </a:gsLst>
            <a:lin ang="5400000" scaled="0"/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5" name="Text 3"/>
          <p:cNvSpPr/>
          <p:nvPr/>
        </p:nvSpPr>
        <p:spPr>
          <a:xfrm>
            <a:off x="914400" y="946150"/>
            <a:ext cx="1513890" cy="336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468" dirty="0">
                <a:solidFill>
                  <a:srgbClr val="FB923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19 / 20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456263" y="1908175"/>
            <a:ext cx="6002407" cy="622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375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ประโยชน์ที่คาดว่าจะได้รับ</a:t>
            </a:r>
            <a:endParaRPr lang="en-US" sz="3750" dirty="0"/>
          </a:p>
        </p:txBody>
      </p:sp>
      <p:sp>
        <p:nvSpPr>
          <p:cNvPr id="7" name="Shape 5"/>
          <p:cNvSpPr/>
          <p:nvPr/>
        </p:nvSpPr>
        <p:spPr>
          <a:xfrm>
            <a:off x="914400" y="3298825"/>
            <a:ext cx="16459200" cy="793750"/>
          </a:xfrm>
          <a:prstGeom prst="roundRect">
            <a:avLst>
              <a:gd name="adj" fmla="val 16800"/>
            </a:avLst>
          </a:prstGeom>
          <a:gradFill rotWithShape="1">
            <a:gsLst>
              <a:gs pos="0">
                <a:srgbClr val="2DD4BF">
                  <a:alpha val="10000"/>
                </a:srgbClr>
              </a:gs>
              <a:gs pos="100000">
                <a:srgbClr val="0D2631">
                  <a:alpha val="45000"/>
                </a:srgbClr>
              </a:gs>
            </a:gsLst>
            <a:lin ang="600000" scaled="0"/>
          </a:gradFill>
          <a:ln w="6350">
            <a:solidFill>
              <a:srgbClr val="2DD4BF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8" name="Text 6"/>
          <p:cNvSpPr/>
          <p:nvPr/>
        </p:nvSpPr>
        <p:spPr>
          <a:xfrm>
            <a:off x="1225550" y="3514725"/>
            <a:ext cx="571500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550" b="1" dirty="0">
                <a:solidFill>
                  <a:srgbClr val="5EEAD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</a:t>
            </a:r>
            <a:endParaRPr lang="en-US" sz="2550" dirty="0"/>
          </a:p>
        </p:txBody>
      </p:sp>
      <p:sp>
        <p:nvSpPr>
          <p:cNvPr id="9" name="Text 7"/>
          <p:cNvSpPr/>
          <p:nvPr/>
        </p:nvSpPr>
        <p:spPr>
          <a:xfrm>
            <a:off x="1968499" y="3190875"/>
            <a:ext cx="14249401" cy="974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400" b="1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ระบบพี่เลี้ยง AI หลายเอเจนต์ที่ใช้งานได้จริง </a:t>
            </a:r>
            <a:r>
              <a:rPr lang="en-US" sz="2400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พร้อมกรอบประเมินคุณภาพด้วย observability — ต้นแบบสำหรับการศึกษาครู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914400" y="4244975"/>
            <a:ext cx="16459200" cy="793750"/>
          </a:xfrm>
          <a:prstGeom prst="roundRect">
            <a:avLst>
              <a:gd name="adj" fmla="val 16800"/>
            </a:avLst>
          </a:prstGeom>
          <a:gradFill rotWithShape="1">
            <a:gsLst>
              <a:gs pos="0">
                <a:srgbClr val="60A5FA">
                  <a:alpha val="10000"/>
                </a:srgbClr>
              </a:gs>
              <a:gs pos="100000">
                <a:srgbClr val="0D2631">
                  <a:alpha val="45000"/>
                </a:srgbClr>
              </a:gs>
            </a:gsLst>
            <a:lin ang="600000" scaled="0"/>
          </a:gradFill>
          <a:ln w="6350">
            <a:solidFill>
              <a:srgbClr val="60A5FA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1" name="Text 9"/>
          <p:cNvSpPr/>
          <p:nvPr/>
        </p:nvSpPr>
        <p:spPr>
          <a:xfrm>
            <a:off x="1225550" y="4460875"/>
            <a:ext cx="571500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550" b="1" dirty="0">
                <a:solidFill>
                  <a:srgbClr val="7CC4F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</a:t>
            </a:r>
            <a:endParaRPr lang="en-US" sz="2550" dirty="0"/>
          </a:p>
        </p:txBody>
      </p:sp>
      <p:sp>
        <p:nvSpPr>
          <p:cNvPr id="12" name="Text 10"/>
          <p:cNvSpPr/>
          <p:nvPr/>
        </p:nvSpPr>
        <p:spPr>
          <a:xfrm>
            <a:off x="1968500" y="4293790"/>
            <a:ext cx="13741400" cy="74493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400" b="1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เกณฑ์ประเมินสมรรถนะตามกรอบ TPACK </a:t>
            </a:r>
            <a:r>
              <a:rPr lang="en-US" sz="2400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ที่แปลงให้ AI ประเมินได้ เติมช่องว่างของการนำกรอบไปใช้จริง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914400" y="5191125"/>
            <a:ext cx="16459200" cy="793750"/>
          </a:xfrm>
          <a:prstGeom prst="roundRect">
            <a:avLst>
              <a:gd name="adj" fmla="val 16800"/>
            </a:avLst>
          </a:prstGeom>
          <a:gradFill rotWithShape="1">
            <a:gsLst>
              <a:gs pos="0">
                <a:srgbClr val="34D399">
                  <a:alpha val="11000"/>
                </a:srgbClr>
              </a:gs>
              <a:gs pos="100000">
                <a:srgbClr val="0D2631">
                  <a:alpha val="45000"/>
                </a:srgbClr>
              </a:gs>
            </a:gsLst>
            <a:lin ang="600000" scaled="0"/>
          </a:gradFill>
          <a:ln w="6350">
            <a:solidFill>
              <a:srgbClr val="34D399">
                <a:alpha val="34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4" name="Text 12"/>
          <p:cNvSpPr/>
          <p:nvPr/>
        </p:nvSpPr>
        <p:spPr>
          <a:xfrm>
            <a:off x="1225550" y="5407025"/>
            <a:ext cx="571500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550" b="1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</a:t>
            </a:r>
            <a:endParaRPr lang="en-US" sz="2550" dirty="0"/>
          </a:p>
        </p:txBody>
      </p:sp>
      <p:sp>
        <p:nvSpPr>
          <p:cNvPr id="15" name="Text 13"/>
          <p:cNvSpPr/>
          <p:nvPr/>
        </p:nvSpPr>
        <p:spPr>
          <a:xfrm>
            <a:off x="1968499" y="5166917"/>
            <a:ext cx="13912851" cy="95448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000" b="1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นักศึกษาครูได้ feedback </a:t>
            </a:r>
            <a:r>
              <a:rPr lang="en-US" sz="2000" b="1" dirty="0" err="1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เฉพาะบุคคลต่อเนื่อง</a:t>
            </a:r>
            <a:r>
              <a:rPr lang="en-US" sz="2000" b="1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th-TH" sz="2000" b="1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การเข้าถึงการได้รับคำปรึกษา</a:t>
            </a:r>
            <a:r>
              <a:rPr lang="en-US" sz="2000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000" dirty="0" err="1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ส่งผลต่</a:t>
            </a:r>
            <a:r>
              <a:rPr lang="th-TH" sz="2000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อสมรรถนะการสอนนักศึกษา</a:t>
            </a:r>
            <a:endParaRPr lang="en-US" sz="2000" dirty="0"/>
          </a:p>
        </p:txBody>
      </p:sp>
      <p:sp>
        <p:nvSpPr>
          <p:cNvPr id="16" name="Shape 14"/>
          <p:cNvSpPr/>
          <p:nvPr/>
        </p:nvSpPr>
        <p:spPr>
          <a:xfrm>
            <a:off x="914400" y="6137275"/>
            <a:ext cx="16459200" cy="793750"/>
          </a:xfrm>
          <a:prstGeom prst="roundRect">
            <a:avLst>
              <a:gd name="adj" fmla="val 16800"/>
            </a:avLst>
          </a:prstGeom>
          <a:gradFill rotWithShape="1">
            <a:gsLst>
              <a:gs pos="0">
                <a:srgbClr val="FB7185">
                  <a:alpha val="10000"/>
                </a:srgbClr>
              </a:gs>
              <a:gs pos="100000">
                <a:srgbClr val="0D2631">
                  <a:alpha val="45000"/>
                </a:srgbClr>
              </a:gs>
            </a:gsLst>
            <a:lin ang="600000" scaled="0"/>
          </a:gradFill>
          <a:ln w="6350">
            <a:solidFill>
              <a:srgbClr val="FB7185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7" name="Text 15"/>
          <p:cNvSpPr/>
          <p:nvPr/>
        </p:nvSpPr>
        <p:spPr>
          <a:xfrm>
            <a:off x="1225550" y="6353175"/>
            <a:ext cx="571500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550" b="1" dirty="0">
                <a:solidFill>
                  <a:srgbClr val="FB71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</a:t>
            </a:r>
            <a:endParaRPr lang="en-US" sz="2550" dirty="0"/>
          </a:p>
        </p:txBody>
      </p:sp>
      <p:sp>
        <p:nvSpPr>
          <p:cNvPr id="18" name="Text 16"/>
          <p:cNvSpPr/>
          <p:nvPr/>
        </p:nvSpPr>
        <p:spPr>
          <a:xfrm>
            <a:off x="1968499" y="6145608"/>
            <a:ext cx="12700001" cy="78541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000" b="1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ลดภาระงานอาจารย์นิเทศ </a:t>
            </a:r>
            <a:r>
              <a:rPr lang="en-US" sz="2000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และขยายการเข้าถึงพี่เลี้ยงคุณภาพ โดยคงบทบาทมนุษย์ไว้เป็นศูนย์กลาง</a:t>
            </a:r>
            <a:endParaRPr lang="en-US" sz="2000" dirty="0"/>
          </a:p>
        </p:txBody>
      </p:sp>
      <p:sp>
        <p:nvSpPr>
          <p:cNvPr id="19" name="Shape 17"/>
          <p:cNvSpPr/>
          <p:nvPr/>
        </p:nvSpPr>
        <p:spPr>
          <a:xfrm>
            <a:off x="914400" y="7083425"/>
            <a:ext cx="16459200" cy="793750"/>
          </a:xfrm>
          <a:prstGeom prst="roundRect">
            <a:avLst>
              <a:gd name="adj" fmla="val 16800"/>
            </a:avLst>
          </a:prstGeom>
          <a:gradFill rotWithShape="1">
            <a:gsLst>
              <a:gs pos="0">
                <a:srgbClr val="FBBF24">
                  <a:alpha val="10000"/>
                </a:srgbClr>
              </a:gs>
              <a:gs pos="100000">
                <a:srgbClr val="0D2631">
                  <a:alpha val="45000"/>
                </a:srgbClr>
              </a:gs>
            </a:gsLst>
            <a:lin ang="600000" scaled="0"/>
          </a:gradFill>
          <a:ln w="6350">
            <a:solidFill>
              <a:srgbClr val="FBBF24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20" name="Text 18"/>
          <p:cNvSpPr/>
          <p:nvPr/>
        </p:nvSpPr>
        <p:spPr>
          <a:xfrm>
            <a:off x="1225550" y="7299325"/>
            <a:ext cx="571500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550" b="1" dirty="0">
                <a:solidFill>
                  <a:srgbClr val="FCD34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</a:t>
            </a:r>
            <a:endParaRPr lang="en-US" sz="2550" dirty="0"/>
          </a:p>
        </p:txBody>
      </p:sp>
      <p:sp>
        <p:nvSpPr>
          <p:cNvPr id="21" name="Text 19"/>
          <p:cNvSpPr/>
          <p:nvPr/>
        </p:nvSpPr>
        <p:spPr>
          <a:xfrm>
            <a:off x="1968500" y="7083425"/>
            <a:ext cx="13385800" cy="793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000" b="1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รูปแบบและข้อเสนอเชิงนโยบาย </a:t>
            </a:r>
            <a:r>
              <a:rPr lang="en-US" sz="2000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สำหรับการนำ AI มาใช้ในการศึกษาครูในบริบทไทย ขยายผลสู่สถาบันอื่นได้</a:t>
            </a:r>
            <a:endParaRPr lang="en-US" sz="2000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BCF43096-C651-0E0B-A0FA-ACF0A183B3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48232" y="205214"/>
            <a:ext cx="5293347" cy="127116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2DD4BF">
                  <a:alpha val="14000"/>
                </a:srgbClr>
              </a:gs>
              <a:gs pos="60000">
                <a:srgbClr val="2DD4BF">
                  <a:alpha val="0"/>
                </a:srgbClr>
              </a:gs>
            </a:gsLst>
            <a:path path="circle">
              <a:fillToRect l="8000" r="92000" b="100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3" name="Shape 1"/>
          <p:cNvSpPr/>
          <p:nvPr/>
        </p:nvSpPr>
        <p:spPr>
          <a:xfrm>
            <a:off x="15144750" y="7620000"/>
            <a:ext cx="4381500" cy="4381500"/>
          </a:xfrm>
          <a:prstGeom prst="ellipse">
            <a:avLst/>
          </a:prstGeom>
          <a:gradFill rotWithShape="1">
            <a:gsLst>
              <a:gs pos="0">
                <a:srgbClr val="FB923C">
                  <a:alpha val="13000"/>
                </a:srgbClr>
              </a:gs>
              <a:gs pos="70000">
                <a:srgbClr val="FB923C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2DD4BF">
                  <a:alpha val="4000"/>
                </a:srgbClr>
              </a:gs>
              <a:gs pos="100000">
                <a:srgbClr val="2DD4BF">
                  <a:alpha val="0"/>
                </a:srgbClr>
              </a:gs>
            </a:gsLst>
            <a:lin ang="5400000" scaled="0"/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5" name="Text 3"/>
          <p:cNvSpPr/>
          <p:nvPr/>
        </p:nvSpPr>
        <p:spPr>
          <a:xfrm>
            <a:off x="914400" y="946150"/>
            <a:ext cx="1513890" cy="336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468" dirty="0">
                <a:solidFill>
                  <a:srgbClr val="FB923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 / 20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2481163" y="704850"/>
            <a:ext cx="3772882" cy="622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3750" b="1" kern="0" spc="-37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ภาพรวมงานวิจัย</a:t>
            </a:r>
            <a:endParaRPr lang="en-US" sz="3750" dirty="0"/>
          </a:p>
        </p:txBody>
      </p:sp>
      <p:sp>
        <p:nvSpPr>
          <p:cNvPr id="7" name="Text 5"/>
          <p:cNvSpPr/>
          <p:nvPr/>
        </p:nvSpPr>
        <p:spPr>
          <a:xfrm>
            <a:off x="6101557" y="863600"/>
            <a:ext cx="243209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7FA8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Research at a Glance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914400" y="1422400"/>
            <a:ext cx="15716250" cy="39747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62500" lnSpcReduction="2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950" dirty="0">
                <a:solidFill>
                  <a:srgbClr val="A9C7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จาก</a:t>
            </a:r>
            <a:r>
              <a:rPr lang="en-US" sz="1950" b="1" dirty="0">
                <a:solidFill>
                  <a:srgbClr val="5EE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คอขวดของการให้ข้อมูลป้อนกลับ </a:t>
            </a:r>
            <a:r>
              <a:rPr lang="en-US" sz="1950" dirty="0">
                <a:solidFill>
                  <a:srgbClr val="A9C7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สู่ระบบพี่เลี้ยง AI หลายเอเจนต์ที่มีมนุษย์อยู่ในวงรอบ และวัดผลด้วยกรอบ TPACK</a:t>
            </a:r>
            <a:endParaRPr lang="en-US" sz="1950" dirty="0"/>
          </a:p>
        </p:txBody>
      </p:sp>
      <p:sp>
        <p:nvSpPr>
          <p:cNvPr id="9" name="Shape 7"/>
          <p:cNvSpPr/>
          <p:nvPr/>
        </p:nvSpPr>
        <p:spPr>
          <a:xfrm>
            <a:off x="914400" y="2067520"/>
            <a:ext cx="3657600" cy="6587530"/>
          </a:xfrm>
          <a:prstGeom prst="roundRect">
            <a:avLst>
              <a:gd name="adj" fmla="val 5208"/>
            </a:avLst>
          </a:prstGeom>
          <a:gradFill rotWithShape="1">
            <a:gsLst>
              <a:gs pos="0">
                <a:srgbClr val="FB7185">
                  <a:alpha val="14000"/>
                </a:srgbClr>
              </a:gs>
              <a:gs pos="100000">
                <a:srgbClr val="0D2631">
                  <a:alpha val="50000"/>
                </a:srgbClr>
              </a:gs>
            </a:gsLst>
            <a:lin ang="4500000" scaled="0"/>
          </a:gradFill>
          <a:ln w="6350">
            <a:solidFill>
              <a:srgbClr val="FB7185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0" name="Text 8"/>
          <p:cNvSpPr/>
          <p:nvPr/>
        </p:nvSpPr>
        <p:spPr>
          <a:xfrm>
            <a:off x="1206500" y="2397720"/>
            <a:ext cx="3380740" cy="241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kern="0" spc="240" dirty="0">
                <a:solidFill>
                  <a:srgbClr val="FB71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PROBLEM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206500" y="2734270"/>
            <a:ext cx="338074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2175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ปัญหา</a:t>
            </a:r>
            <a:endParaRPr lang="en-US" sz="2175" dirty="0"/>
          </a:p>
        </p:txBody>
      </p:sp>
      <p:sp>
        <p:nvSpPr>
          <p:cNvPr id="12" name="Text 10"/>
          <p:cNvSpPr/>
          <p:nvPr/>
        </p:nvSpPr>
        <p:spPr>
          <a:xfrm>
            <a:off x="1206500" y="3210520"/>
            <a:ext cx="3165602" cy="42316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3200" dirty="0">
                <a:solidFill>
                  <a:srgbClr val="C9DD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feedback </a:t>
            </a:r>
            <a:r>
              <a:rPr lang="en-US" sz="3200" dirty="0" err="1">
                <a:solidFill>
                  <a:srgbClr val="C9DD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มาไม่ทันและไม่ทั่วถึง</a:t>
            </a:r>
            <a:r>
              <a:rPr lang="en-US" sz="3200" dirty="0">
                <a:solidFill>
                  <a:srgbClr val="C9DD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</a:p>
          <a:p>
            <a:pPr marL="0" indent="0" algn="l">
              <a:lnSpc>
                <a:spcPct val="145000"/>
              </a:lnSpc>
              <a:buNone/>
            </a:pPr>
            <a:r>
              <a:rPr lang="en-US" sz="3200" dirty="0" err="1">
                <a:solidFill>
                  <a:srgbClr val="C9DD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อาจารย์นิเทศ</a:t>
            </a:r>
            <a:r>
              <a:rPr lang="en-US" sz="3200" dirty="0">
                <a:solidFill>
                  <a:srgbClr val="C9DD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1 คนดูแลนักศึกษาจำนวนมาก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4533900" y="2067520"/>
            <a:ext cx="685800" cy="66256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2550" dirty="0">
                <a:solidFill>
                  <a:srgbClr val="5EE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550" dirty="0"/>
          </a:p>
        </p:txBody>
      </p:sp>
      <p:sp>
        <p:nvSpPr>
          <p:cNvPr id="14" name="Shape 12"/>
          <p:cNvSpPr/>
          <p:nvPr/>
        </p:nvSpPr>
        <p:spPr>
          <a:xfrm>
            <a:off x="5181600" y="2067520"/>
            <a:ext cx="3657600" cy="6587530"/>
          </a:xfrm>
          <a:prstGeom prst="roundRect">
            <a:avLst>
              <a:gd name="adj" fmla="val 5208"/>
            </a:avLst>
          </a:prstGeom>
          <a:gradFill rotWithShape="1">
            <a:gsLst>
              <a:gs pos="0">
                <a:srgbClr val="60A5FA">
                  <a:alpha val="14000"/>
                </a:srgbClr>
              </a:gs>
              <a:gs pos="100000">
                <a:srgbClr val="0D2631">
                  <a:alpha val="50000"/>
                </a:srgbClr>
              </a:gs>
            </a:gsLst>
            <a:lin ang="4500000" scaled="0"/>
          </a:gradFill>
          <a:ln w="6350">
            <a:solidFill>
              <a:srgbClr val="60A5FA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5" name="Text 13"/>
          <p:cNvSpPr/>
          <p:nvPr/>
        </p:nvSpPr>
        <p:spPr>
          <a:xfrm>
            <a:off x="5473700" y="2397720"/>
            <a:ext cx="3380740" cy="241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kern="0" spc="240" dirty="0">
                <a:solidFill>
                  <a:srgbClr val="60A5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APPROACH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473700" y="2734270"/>
            <a:ext cx="338074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2175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แนวทาง</a:t>
            </a:r>
            <a:endParaRPr lang="en-US" sz="2175" dirty="0"/>
          </a:p>
        </p:txBody>
      </p:sp>
      <p:sp>
        <p:nvSpPr>
          <p:cNvPr id="17" name="Text 15"/>
          <p:cNvSpPr/>
          <p:nvPr/>
        </p:nvSpPr>
        <p:spPr>
          <a:xfrm>
            <a:off x="5473700" y="3210520"/>
            <a:ext cx="3165602" cy="39776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3200" dirty="0">
                <a:solidFill>
                  <a:srgbClr val="C9DD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สถาปัตยกรรมหลายเอเจนต์แบบ supervisor  RAG &amp;  human-in-the-loop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8801100" y="2067520"/>
            <a:ext cx="685800" cy="66256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2550" dirty="0">
                <a:solidFill>
                  <a:srgbClr val="5EE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550" dirty="0"/>
          </a:p>
        </p:txBody>
      </p:sp>
      <p:sp>
        <p:nvSpPr>
          <p:cNvPr id="19" name="Shape 17"/>
          <p:cNvSpPr/>
          <p:nvPr/>
        </p:nvSpPr>
        <p:spPr>
          <a:xfrm>
            <a:off x="9448800" y="2067520"/>
            <a:ext cx="3657600" cy="6587530"/>
          </a:xfrm>
          <a:prstGeom prst="roundRect">
            <a:avLst>
              <a:gd name="adj" fmla="val 5208"/>
            </a:avLst>
          </a:prstGeom>
          <a:gradFill rotWithShape="1">
            <a:gsLst>
              <a:gs pos="0">
                <a:srgbClr val="2DD4BF">
                  <a:alpha val="16000"/>
                </a:srgbClr>
              </a:gs>
              <a:gs pos="100000">
                <a:srgbClr val="0D2631">
                  <a:alpha val="50000"/>
                </a:srgbClr>
              </a:gs>
            </a:gsLst>
            <a:lin ang="4500000" scaled="0"/>
          </a:gradFill>
          <a:ln w="6350">
            <a:solidFill>
              <a:srgbClr val="2DD4BF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20" name="Text 18"/>
          <p:cNvSpPr/>
          <p:nvPr/>
        </p:nvSpPr>
        <p:spPr>
          <a:xfrm>
            <a:off x="9740900" y="2397720"/>
            <a:ext cx="3380740" cy="241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kern="0" spc="240" dirty="0">
                <a:solidFill>
                  <a:srgbClr val="5EEAD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SYSTEM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9740900" y="2734270"/>
            <a:ext cx="338074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2175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ระบบ</a:t>
            </a:r>
            <a:endParaRPr lang="en-US" sz="2175" dirty="0"/>
          </a:p>
        </p:txBody>
      </p:sp>
      <p:sp>
        <p:nvSpPr>
          <p:cNvPr id="22" name="Text 20"/>
          <p:cNvSpPr/>
          <p:nvPr/>
        </p:nvSpPr>
        <p:spPr>
          <a:xfrm>
            <a:off x="9740900" y="3210520"/>
            <a:ext cx="3165602" cy="42316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800" dirty="0">
                <a:solidFill>
                  <a:srgbClr val="C9DD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</a:t>
            </a:r>
            <a:r>
              <a:rPr lang="en-US" sz="2800" dirty="0" err="1">
                <a:solidFill>
                  <a:srgbClr val="C9DD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เอเจนต์</a:t>
            </a:r>
            <a:r>
              <a:rPr lang="en-US" sz="2800" dirty="0">
                <a:solidFill>
                  <a:srgbClr val="C9DD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 err="1">
                <a:solidFill>
                  <a:srgbClr val="C9DD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วิเคราะห์ประเมิน</a:t>
            </a:r>
            <a:r>
              <a:rPr lang="en-US" sz="2800" dirty="0">
                <a:solidFill>
                  <a:srgbClr val="C9DD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TPACK</a:t>
            </a:r>
          </a:p>
          <a:p>
            <a:pPr marL="0" indent="0" algn="l">
              <a:lnSpc>
                <a:spcPct val="145000"/>
              </a:lnSpc>
              <a:buNone/>
            </a:pPr>
            <a:r>
              <a:rPr lang="en-US" sz="2800" dirty="0" err="1">
                <a:solidFill>
                  <a:srgbClr val="C9DD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สร้าง</a:t>
            </a:r>
            <a:r>
              <a:rPr lang="en-US" sz="2800" dirty="0">
                <a:solidFill>
                  <a:srgbClr val="C9DD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feedback </a:t>
            </a:r>
            <a:r>
              <a:rPr lang="en-US" sz="2800" dirty="0" err="1">
                <a:solidFill>
                  <a:srgbClr val="C9DD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กำกับเส้นทาง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13068300" y="2067520"/>
            <a:ext cx="685800" cy="66256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2550" dirty="0">
                <a:solidFill>
                  <a:srgbClr val="5EE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550" dirty="0"/>
          </a:p>
        </p:txBody>
      </p:sp>
      <p:sp>
        <p:nvSpPr>
          <p:cNvPr id="24" name="Shape 22"/>
          <p:cNvSpPr/>
          <p:nvPr/>
        </p:nvSpPr>
        <p:spPr>
          <a:xfrm>
            <a:off x="13716000" y="2134830"/>
            <a:ext cx="3657600" cy="6587530"/>
          </a:xfrm>
          <a:prstGeom prst="roundRect">
            <a:avLst>
              <a:gd name="adj" fmla="val 5208"/>
            </a:avLst>
          </a:prstGeom>
          <a:gradFill rotWithShape="1">
            <a:gsLst>
              <a:gs pos="0">
                <a:srgbClr val="34D399">
                  <a:alpha val="18000"/>
                </a:srgbClr>
              </a:gs>
              <a:gs pos="100000">
                <a:srgbClr val="0D2631">
                  <a:alpha val="50000"/>
                </a:srgbClr>
              </a:gs>
            </a:gsLst>
            <a:lin ang="4500000" scaled="0"/>
          </a:gradFill>
          <a:ln w="6350">
            <a:solidFill>
              <a:srgbClr val="34D399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25" name="Text 23"/>
          <p:cNvSpPr/>
          <p:nvPr/>
        </p:nvSpPr>
        <p:spPr>
          <a:xfrm>
            <a:off x="14008101" y="2397720"/>
            <a:ext cx="3380740" cy="241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kern="0" spc="24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OUTCOME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14008101" y="2734270"/>
            <a:ext cx="338074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2175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ผลลัพธ์</a:t>
            </a:r>
            <a:endParaRPr lang="en-US" sz="2175" dirty="0"/>
          </a:p>
        </p:txBody>
      </p:sp>
      <p:sp>
        <p:nvSpPr>
          <p:cNvPr id="27" name="Text 25"/>
          <p:cNvSpPr/>
          <p:nvPr/>
        </p:nvSpPr>
        <p:spPr>
          <a:xfrm>
            <a:off x="14008101" y="3210520"/>
            <a:ext cx="3165602" cy="41618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3200" dirty="0">
                <a:solidFill>
                  <a:srgbClr val="C9DD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สมรรถนะการสอนและการสะท้อนคิดสูงขึ้น · ลดภาระอาจารย์นิเทศ</a:t>
            </a:r>
            <a:endParaRPr lang="en-US" sz="3200" dirty="0"/>
          </a:p>
        </p:txBody>
      </p:sp>
      <p:sp>
        <p:nvSpPr>
          <p:cNvPr id="28" name="Shape 26"/>
          <p:cNvSpPr/>
          <p:nvPr/>
        </p:nvSpPr>
        <p:spPr>
          <a:xfrm>
            <a:off x="914400" y="8902700"/>
            <a:ext cx="16459200" cy="717550"/>
          </a:xfrm>
          <a:prstGeom prst="roundRect">
            <a:avLst>
              <a:gd name="adj" fmla="val 21239"/>
            </a:avLst>
          </a:prstGeom>
          <a:solidFill>
            <a:srgbClr val="0D2631">
              <a:alpha val="50000"/>
            </a:srgbClr>
          </a:solidFill>
          <a:ln w="6350">
            <a:solidFill>
              <a:srgbClr val="5EEAD4">
                <a:alpha val="40000"/>
              </a:srgbClr>
            </a:solidFill>
            <a:prstDash val="dash"/>
          </a:ln>
        </p:spPr>
        <p:txBody>
          <a:bodyPr/>
          <a:lstStyle/>
          <a:p>
            <a:endParaRPr lang="th-TH"/>
          </a:p>
        </p:txBody>
      </p:sp>
      <p:sp>
        <p:nvSpPr>
          <p:cNvPr id="29" name="Text 27"/>
          <p:cNvSpPr/>
          <p:nvPr/>
        </p:nvSpPr>
        <p:spPr>
          <a:xfrm>
            <a:off x="1206500" y="9156700"/>
            <a:ext cx="2084040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230" dirty="0">
                <a:solidFill>
                  <a:srgbClr val="5EEAD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CONTINUOUS LOOP</a:t>
            </a:r>
            <a:endParaRPr lang="en-US" sz="1275" dirty="0"/>
          </a:p>
        </p:txBody>
      </p:sp>
      <p:sp>
        <p:nvSpPr>
          <p:cNvPr id="30" name="Text 28"/>
          <p:cNvSpPr/>
          <p:nvPr/>
        </p:nvSpPr>
        <p:spPr>
          <a:xfrm>
            <a:off x="3253482" y="9080500"/>
            <a:ext cx="7678854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725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วงรอบป้อนกลับต่อเนื่อง พร้อมการถอนนั่งร้าน (fading) เมื่อนักศึกษาครูเชี่ยวชาญขึ้น</a:t>
            </a:r>
            <a:endParaRPr lang="en-US" sz="1725" dirty="0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2157E944-7B88-FC3B-FA78-93A7D70988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25199" y="205213"/>
            <a:ext cx="5919045" cy="1421419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2DD4BF">
                  <a:alpha val="16000"/>
                </a:srgbClr>
              </a:gs>
              <a:gs pos="60000">
                <a:srgbClr val="2DD4BF">
                  <a:alpha val="0"/>
                </a:srgbClr>
              </a:gs>
            </a:gsLst>
            <a:path path="circle">
              <a:fillToRect l="50000" r="50000" b="100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3" name="Shape 1"/>
          <p:cNvSpPr/>
          <p:nvPr/>
        </p:nvSpPr>
        <p:spPr>
          <a:xfrm>
            <a:off x="179706" y="31055"/>
            <a:ext cx="18288000" cy="10287000"/>
          </a:xfrm>
          <a:prstGeom prst="rect">
            <a:avLst/>
          </a:prstGeom>
          <a:gradFill rotWithShape="1">
            <a:gsLst>
              <a:gs pos="0">
                <a:srgbClr val="2DD4BF">
                  <a:alpha val="5000"/>
                </a:srgbClr>
              </a:gs>
              <a:gs pos="100000">
                <a:srgbClr val="2DD4BF">
                  <a:alpha val="0"/>
                </a:srgbClr>
              </a:gs>
            </a:gsLst>
            <a:lin ang="5400000" scaled="0"/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4" name="Shape 2"/>
          <p:cNvSpPr/>
          <p:nvPr/>
        </p:nvSpPr>
        <p:spPr>
          <a:xfrm>
            <a:off x="9211946" y="-1892300"/>
            <a:ext cx="5334000" cy="5334000"/>
          </a:xfrm>
          <a:prstGeom prst="ellipse">
            <a:avLst/>
          </a:prstGeom>
          <a:gradFill rotWithShape="1">
            <a:gsLst>
              <a:gs pos="0">
                <a:srgbClr val="2DD4BF">
                  <a:alpha val="16000"/>
                </a:srgbClr>
              </a:gs>
              <a:gs pos="70000">
                <a:srgbClr val="2DD4BF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/>
        </p:spPr>
        <p:txBody>
          <a:bodyPr/>
          <a:lstStyle/>
          <a:p>
            <a:endParaRPr lang="th-TH" dirty="0"/>
          </a:p>
        </p:txBody>
      </p:sp>
      <p:sp>
        <p:nvSpPr>
          <p:cNvPr id="5" name="Shape 3"/>
          <p:cNvSpPr/>
          <p:nvPr/>
        </p:nvSpPr>
        <p:spPr>
          <a:xfrm>
            <a:off x="14859000" y="7620000"/>
            <a:ext cx="4572000" cy="4572000"/>
          </a:xfrm>
          <a:prstGeom prst="ellipse">
            <a:avLst/>
          </a:prstGeom>
          <a:gradFill rotWithShape="1">
            <a:gsLst>
              <a:gs pos="0">
                <a:srgbClr val="FB923C">
                  <a:alpha val="14000"/>
                </a:srgbClr>
              </a:gs>
              <a:gs pos="70000">
                <a:srgbClr val="FB923C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6" name="Text 4"/>
          <p:cNvSpPr/>
          <p:nvPr/>
        </p:nvSpPr>
        <p:spPr>
          <a:xfrm>
            <a:off x="857250" y="908050"/>
            <a:ext cx="1513890" cy="336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468" dirty="0">
                <a:solidFill>
                  <a:srgbClr val="FB923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20 / 20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726045" y="7272287"/>
            <a:ext cx="3253909" cy="854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th-TH" sz="4800" b="1" dirty="0"/>
              <a:t>ขอบคุณครับผม</a:t>
            </a:r>
            <a:endParaRPr lang="en-US" sz="4800" b="1" dirty="0"/>
          </a:p>
        </p:txBody>
      </p:sp>
      <p:sp>
        <p:nvSpPr>
          <p:cNvPr id="9" name="Shape 7"/>
          <p:cNvSpPr/>
          <p:nvPr/>
        </p:nvSpPr>
        <p:spPr>
          <a:xfrm>
            <a:off x="857250" y="3473450"/>
            <a:ext cx="2933700" cy="2476500"/>
          </a:xfrm>
          <a:prstGeom prst="roundRect">
            <a:avLst>
              <a:gd name="adj" fmla="val 6923"/>
            </a:avLst>
          </a:prstGeom>
          <a:gradFill rotWithShape="1">
            <a:gsLst>
              <a:gs pos="0">
                <a:srgbClr val="2DD4BF">
                  <a:alpha val="16000"/>
                </a:srgbClr>
              </a:gs>
              <a:gs pos="100000">
                <a:srgbClr val="0D2631">
                  <a:alpha val="55000"/>
                </a:srgbClr>
              </a:gs>
            </a:gsLst>
            <a:lin ang="4500000" scaled="0"/>
          </a:gradFill>
          <a:ln w="6350">
            <a:solidFill>
              <a:srgbClr val="2DD4BF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0" name="Text 8"/>
          <p:cNvSpPr/>
          <p:nvPr/>
        </p:nvSpPr>
        <p:spPr>
          <a:xfrm>
            <a:off x="906145" y="4286845"/>
            <a:ext cx="2835910" cy="222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125" kern="0" spc="158" dirty="0">
                <a:solidFill>
                  <a:srgbClr val="5EEAD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</a:t>
            </a:r>
            <a:endParaRPr lang="en-US" sz="1125" dirty="0"/>
          </a:p>
        </p:txBody>
      </p:sp>
      <p:sp>
        <p:nvSpPr>
          <p:cNvPr id="11" name="Text 9"/>
          <p:cNvSpPr/>
          <p:nvPr/>
        </p:nvSpPr>
        <p:spPr>
          <a:xfrm>
            <a:off x="906145" y="4547196"/>
            <a:ext cx="2835910" cy="311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1725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ฐานทฤษฎี</a:t>
            </a:r>
            <a:endParaRPr lang="en-US" sz="1725" dirty="0"/>
          </a:p>
        </p:txBody>
      </p:sp>
      <p:sp>
        <p:nvSpPr>
          <p:cNvPr id="12" name="Text 10"/>
          <p:cNvSpPr/>
          <p:nvPr/>
        </p:nvSpPr>
        <p:spPr>
          <a:xfrm>
            <a:off x="906145" y="4896445"/>
            <a:ext cx="2835910" cy="2781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350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TPACK · ZPD · Reflective · SRL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3905250" y="4505325"/>
            <a:ext cx="323850" cy="450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950" dirty="0">
                <a:solidFill>
                  <a:srgbClr val="5EE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950" dirty="0"/>
          </a:p>
        </p:txBody>
      </p:sp>
      <p:sp>
        <p:nvSpPr>
          <p:cNvPr id="14" name="Shape 12"/>
          <p:cNvSpPr/>
          <p:nvPr/>
        </p:nvSpPr>
        <p:spPr>
          <a:xfrm>
            <a:off x="4267200" y="3473450"/>
            <a:ext cx="2933700" cy="2476500"/>
          </a:xfrm>
          <a:prstGeom prst="roundRect">
            <a:avLst>
              <a:gd name="adj" fmla="val 6923"/>
            </a:avLst>
          </a:prstGeom>
          <a:gradFill rotWithShape="1">
            <a:gsLst>
              <a:gs pos="0">
                <a:srgbClr val="60A5FA">
                  <a:alpha val="16000"/>
                </a:srgbClr>
              </a:gs>
              <a:gs pos="100000">
                <a:srgbClr val="0D2631">
                  <a:alpha val="55000"/>
                </a:srgbClr>
              </a:gs>
            </a:gsLst>
            <a:lin ang="4500000" scaled="0"/>
          </a:gradFill>
          <a:ln w="6350">
            <a:solidFill>
              <a:srgbClr val="60A5FA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5" name="Text 13"/>
          <p:cNvSpPr/>
          <p:nvPr/>
        </p:nvSpPr>
        <p:spPr>
          <a:xfrm>
            <a:off x="4316095" y="4286845"/>
            <a:ext cx="2835910" cy="222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125" kern="0" spc="158" dirty="0">
                <a:solidFill>
                  <a:srgbClr val="7CC4F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</a:t>
            </a:r>
            <a:endParaRPr lang="en-US" sz="1125" dirty="0"/>
          </a:p>
        </p:txBody>
      </p:sp>
      <p:sp>
        <p:nvSpPr>
          <p:cNvPr id="16" name="Text 14"/>
          <p:cNvSpPr/>
          <p:nvPr/>
        </p:nvSpPr>
        <p:spPr>
          <a:xfrm>
            <a:off x="4316095" y="4547196"/>
            <a:ext cx="2835910" cy="311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1725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สถาปัตยกรรม</a:t>
            </a:r>
            <a:endParaRPr lang="en-US" sz="1725" dirty="0"/>
          </a:p>
        </p:txBody>
      </p:sp>
      <p:sp>
        <p:nvSpPr>
          <p:cNvPr id="17" name="Text 15"/>
          <p:cNvSpPr/>
          <p:nvPr/>
        </p:nvSpPr>
        <p:spPr>
          <a:xfrm>
            <a:off x="4316095" y="4896445"/>
            <a:ext cx="2835910" cy="2781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350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Multi-Agent · Supervisor · RAG</a:t>
            </a:r>
            <a:endParaRPr lang="en-US" sz="1350" dirty="0"/>
          </a:p>
        </p:txBody>
      </p:sp>
      <p:sp>
        <p:nvSpPr>
          <p:cNvPr id="18" name="Text 16"/>
          <p:cNvSpPr/>
          <p:nvPr/>
        </p:nvSpPr>
        <p:spPr>
          <a:xfrm>
            <a:off x="7315200" y="4505325"/>
            <a:ext cx="323850" cy="450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950" dirty="0">
                <a:solidFill>
                  <a:srgbClr val="5EE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950" dirty="0"/>
          </a:p>
        </p:txBody>
      </p:sp>
      <p:sp>
        <p:nvSpPr>
          <p:cNvPr id="19" name="Shape 17"/>
          <p:cNvSpPr/>
          <p:nvPr/>
        </p:nvSpPr>
        <p:spPr>
          <a:xfrm>
            <a:off x="7677150" y="3473450"/>
            <a:ext cx="2933700" cy="2476500"/>
          </a:xfrm>
          <a:prstGeom prst="roundRect">
            <a:avLst>
              <a:gd name="adj" fmla="val 6923"/>
            </a:avLst>
          </a:prstGeom>
          <a:gradFill rotWithShape="1">
            <a:gsLst>
              <a:gs pos="0">
                <a:srgbClr val="34D399">
                  <a:alpha val="16000"/>
                </a:srgbClr>
              </a:gs>
              <a:gs pos="100000">
                <a:srgbClr val="0D2631">
                  <a:alpha val="55000"/>
                </a:srgbClr>
              </a:gs>
            </a:gsLst>
            <a:lin ang="4500000" scaled="0"/>
          </a:gradFill>
          <a:ln w="6350">
            <a:solidFill>
              <a:srgbClr val="34D399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20" name="Text 18"/>
          <p:cNvSpPr/>
          <p:nvPr/>
        </p:nvSpPr>
        <p:spPr>
          <a:xfrm>
            <a:off x="7726045" y="4166890"/>
            <a:ext cx="2835910" cy="222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125" kern="0" spc="158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</a:t>
            </a:r>
            <a:endParaRPr lang="en-US" sz="1125" dirty="0"/>
          </a:p>
        </p:txBody>
      </p:sp>
      <p:sp>
        <p:nvSpPr>
          <p:cNvPr id="21" name="Text 19"/>
          <p:cNvSpPr/>
          <p:nvPr/>
        </p:nvSpPr>
        <p:spPr>
          <a:xfrm>
            <a:off x="7726045" y="4427240"/>
            <a:ext cx="2835910" cy="311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1725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เอเจนต์</a:t>
            </a:r>
            <a:endParaRPr lang="en-US" sz="1725" dirty="0"/>
          </a:p>
        </p:txBody>
      </p:sp>
      <p:sp>
        <p:nvSpPr>
          <p:cNvPr id="22" name="Text 20"/>
          <p:cNvSpPr/>
          <p:nvPr/>
        </p:nvSpPr>
        <p:spPr>
          <a:xfrm>
            <a:off x="7816279" y="4776490"/>
            <a:ext cx="2655443" cy="5181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350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วิเคราะห์ · ประเมิน · feedback · กำกับ</a:t>
            </a:r>
            <a:endParaRPr lang="en-US" sz="1350" dirty="0"/>
          </a:p>
        </p:txBody>
      </p:sp>
      <p:sp>
        <p:nvSpPr>
          <p:cNvPr id="23" name="Text 21"/>
          <p:cNvSpPr/>
          <p:nvPr/>
        </p:nvSpPr>
        <p:spPr>
          <a:xfrm>
            <a:off x="10725150" y="4505325"/>
            <a:ext cx="323850" cy="450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950" dirty="0">
                <a:solidFill>
                  <a:srgbClr val="5EE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950" dirty="0"/>
          </a:p>
        </p:txBody>
      </p:sp>
      <p:sp>
        <p:nvSpPr>
          <p:cNvPr id="24" name="Shape 22"/>
          <p:cNvSpPr/>
          <p:nvPr/>
        </p:nvSpPr>
        <p:spPr>
          <a:xfrm>
            <a:off x="11087100" y="3473450"/>
            <a:ext cx="2933700" cy="2476500"/>
          </a:xfrm>
          <a:prstGeom prst="roundRect">
            <a:avLst>
              <a:gd name="adj" fmla="val 6923"/>
            </a:avLst>
          </a:prstGeom>
          <a:gradFill rotWithShape="1">
            <a:gsLst>
              <a:gs pos="0">
                <a:srgbClr val="FB7185">
                  <a:alpha val="16000"/>
                </a:srgbClr>
              </a:gs>
              <a:gs pos="100000">
                <a:srgbClr val="0D2631">
                  <a:alpha val="55000"/>
                </a:srgbClr>
              </a:gs>
            </a:gsLst>
            <a:lin ang="4500000" scaled="0"/>
          </a:gradFill>
          <a:ln w="6350">
            <a:solidFill>
              <a:srgbClr val="FB7185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25" name="Text 23"/>
          <p:cNvSpPr/>
          <p:nvPr/>
        </p:nvSpPr>
        <p:spPr>
          <a:xfrm>
            <a:off x="11135996" y="4286845"/>
            <a:ext cx="2835910" cy="222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125" kern="0" spc="158" dirty="0">
                <a:solidFill>
                  <a:srgbClr val="FB71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</a:t>
            </a:r>
            <a:endParaRPr lang="en-US" sz="1125" dirty="0"/>
          </a:p>
        </p:txBody>
      </p:sp>
      <p:sp>
        <p:nvSpPr>
          <p:cNvPr id="26" name="Text 24"/>
          <p:cNvSpPr/>
          <p:nvPr/>
        </p:nvSpPr>
        <p:spPr>
          <a:xfrm>
            <a:off x="11135996" y="4547196"/>
            <a:ext cx="2835910" cy="311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1725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มนุษย์ในวงรอบ</a:t>
            </a:r>
            <a:endParaRPr lang="en-US" sz="1725" dirty="0"/>
          </a:p>
        </p:txBody>
      </p:sp>
      <p:sp>
        <p:nvSpPr>
          <p:cNvPr id="27" name="Text 25"/>
          <p:cNvSpPr/>
          <p:nvPr/>
        </p:nvSpPr>
        <p:spPr>
          <a:xfrm>
            <a:off x="11135996" y="4896445"/>
            <a:ext cx="2835910" cy="2781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62500" lnSpcReduction="20000"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350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HITL · คงบทบาทตัดสินใจ</a:t>
            </a:r>
            <a:endParaRPr lang="en-US" sz="1350" dirty="0"/>
          </a:p>
        </p:txBody>
      </p:sp>
      <p:sp>
        <p:nvSpPr>
          <p:cNvPr id="28" name="Text 26"/>
          <p:cNvSpPr/>
          <p:nvPr/>
        </p:nvSpPr>
        <p:spPr>
          <a:xfrm>
            <a:off x="14135100" y="4505325"/>
            <a:ext cx="323850" cy="450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950" dirty="0">
                <a:solidFill>
                  <a:srgbClr val="5EE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950" dirty="0"/>
          </a:p>
        </p:txBody>
      </p:sp>
      <p:sp>
        <p:nvSpPr>
          <p:cNvPr id="29" name="Shape 27"/>
          <p:cNvSpPr/>
          <p:nvPr/>
        </p:nvSpPr>
        <p:spPr>
          <a:xfrm>
            <a:off x="14497050" y="3473450"/>
            <a:ext cx="2933700" cy="2476500"/>
          </a:xfrm>
          <a:prstGeom prst="roundRect">
            <a:avLst>
              <a:gd name="adj" fmla="val 6923"/>
            </a:avLst>
          </a:prstGeom>
          <a:gradFill rotWithShape="1">
            <a:gsLst>
              <a:gs pos="0">
                <a:srgbClr val="FBBF24">
                  <a:alpha val="16000"/>
                </a:srgbClr>
              </a:gs>
              <a:gs pos="100000">
                <a:srgbClr val="0D2631">
                  <a:alpha val="55000"/>
                </a:srgbClr>
              </a:gs>
            </a:gsLst>
            <a:lin ang="4500000" scaled="0"/>
          </a:gradFill>
          <a:ln w="6350">
            <a:solidFill>
              <a:srgbClr val="FBBF24">
                <a:alpha val="48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30" name="Text 28"/>
          <p:cNvSpPr/>
          <p:nvPr/>
        </p:nvSpPr>
        <p:spPr>
          <a:xfrm>
            <a:off x="14545946" y="4286845"/>
            <a:ext cx="2835910" cy="222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125" kern="0" spc="158" dirty="0">
                <a:solidFill>
                  <a:srgbClr val="FCD34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</a:t>
            </a:r>
            <a:endParaRPr lang="en-US" sz="1125" dirty="0"/>
          </a:p>
        </p:txBody>
      </p:sp>
      <p:sp>
        <p:nvSpPr>
          <p:cNvPr id="31" name="Text 29"/>
          <p:cNvSpPr/>
          <p:nvPr/>
        </p:nvSpPr>
        <p:spPr>
          <a:xfrm>
            <a:off x="14545946" y="4547196"/>
            <a:ext cx="2835910" cy="311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1725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ผลลัพธ์</a:t>
            </a:r>
            <a:endParaRPr lang="en-US" sz="1725" dirty="0"/>
          </a:p>
        </p:txBody>
      </p:sp>
      <p:sp>
        <p:nvSpPr>
          <p:cNvPr id="32" name="Text 30"/>
          <p:cNvSpPr/>
          <p:nvPr/>
        </p:nvSpPr>
        <p:spPr>
          <a:xfrm>
            <a:off x="14545946" y="4896445"/>
            <a:ext cx="2835910" cy="2781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62500" lnSpcReduction="20000"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350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สมรรถนะ ↑ · สะท้อนคิด ↑ · ลดภาระ</a:t>
            </a:r>
            <a:endParaRPr lang="en-US" sz="1350" dirty="0"/>
          </a:p>
        </p:txBody>
      </p:sp>
      <p:sp>
        <p:nvSpPr>
          <p:cNvPr id="33" name="Shape 31"/>
          <p:cNvSpPr/>
          <p:nvPr/>
        </p:nvSpPr>
        <p:spPr>
          <a:xfrm>
            <a:off x="5249763" y="9213850"/>
            <a:ext cx="7788375" cy="463550"/>
          </a:xfrm>
          <a:prstGeom prst="roundRect">
            <a:avLst>
              <a:gd name="adj" fmla="val 49315"/>
            </a:avLst>
          </a:prstGeom>
          <a:ln w="6350">
            <a:solidFill>
              <a:srgbClr val="5EEAD4">
                <a:alpha val="50000"/>
              </a:srgbClr>
            </a:solidFill>
            <a:prstDash val="dash"/>
          </a:ln>
        </p:spPr>
        <p:txBody>
          <a:bodyPr/>
          <a:lstStyle/>
          <a:p>
            <a:endParaRPr lang="th-TH"/>
          </a:p>
        </p:txBody>
      </p:sp>
      <p:sp>
        <p:nvSpPr>
          <p:cNvPr id="35" name="Text 5">
            <a:extLst>
              <a:ext uri="{FF2B5EF4-FFF2-40B4-BE49-F238E27FC236}">
                <a16:creationId xmlns:a16="http://schemas.microsoft.com/office/drawing/2014/main" id="{F6EA9B53-C933-B62D-665A-392E26FF236A}"/>
              </a:ext>
            </a:extLst>
          </p:cNvPr>
          <p:cNvSpPr/>
          <p:nvPr/>
        </p:nvSpPr>
        <p:spPr>
          <a:xfrm>
            <a:off x="7882087" y="2242441"/>
            <a:ext cx="3253909" cy="854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th-TH" sz="4800" b="1" dirty="0"/>
              <a:t>สรุปภาพรวม</a:t>
            </a:r>
            <a:endParaRPr lang="en-US" sz="4800" b="1" dirty="0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21AFA401-6CC4-1678-238F-9420DE8F49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1748" y="205213"/>
            <a:ext cx="6846390" cy="164411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38BDF8">
                  <a:alpha val="14000"/>
                </a:srgbClr>
              </a:gs>
              <a:gs pos="58000">
                <a:srgbClr val="38BDF8">
                  <a:alpha val="0"/>
                </a:srgbClr>
              </a:gs>
            </a:gsLst>
            <a:path path="circle">
              <a:fillToRect l="90000" t="4000" r="10000" b="96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3" name="Shape 1"/>
          <p:cNvSpPr/>
          <p:nvPr/>
        </p:nvSpPr>
        <p:spPr>
          <a:xfrm>
            <a:off x="15144750" y="7620000"/>
            <a:ext cx="4381500" cy="4381500"/>
          </a:xfrm>
          <a:prstGeom prst="ellipse">
            <a:avLst/>
          </a:prstGeom>
          <a:gradFill rotWithShape="1">
            <a:gsLst>
              <a:gs pos="0">
                <a:srgbClr val="FB923C">
                  <a:alpha val="13000"/>
                </a:srgbClr>
              </a:gs>
              <a:gs pos="70000">
                <a:srgbClr val="FB923C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2DD4BF">
                  <a:alpha val="4000"/>
                </a:srgbClr>
              </a:gs>
              <a:gs pos="100000">
                <a:srgbClr val="2DD4BF">
                  <a:alpha val="0"/>
                </a:srgbClr>
              </a:gs>
            </a:gsLst>
            <a:lin ang="5400000" scaled="0"/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5" name="Text 3"/>
          <p:cNvSpPr/>
          <p:nvPr/>
        </p:nvSpPr>
        <p:spPr>
          <a:xfrm>
            <a:off x="914400" y="946150"/>
            <a:ext cx="1513890" cy="336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468" dirty="0">
                <a:solidFill>
                  <a:srgbClr val="FB923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 / 20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2481163" y="704850"/>
            <a:ext cx="6450538" cy="622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375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ความเป็นมาและความสำคัญ</a:t>
            </a:r>
            <a:endParaRPr lang="en-US" sz="3750" dirty="0"/>
          </a:p>
        </p:txBody>
      </p:sp>
      <p:sp>
        <p:nvSpPr>
          <p:cNvPr id="7" name="Text 5"/>
          <p:cNvSpPr/>
          <p:nvPr/>
        </p:nvSpPr>
        <p:spPr>
          <a:xfrm>
            <a:off x="914400" y="1403350"/>
            <a:ext cx="15361920" cy="161696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45000"/>
              </a:lnSpc>
              <a:buNone/>
            </a:pPr>
            <a:r>
              <a:rPr lang="en-US" sz="2400" dirty="0" err="1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การเปลี่ยนผ่านสู่ยุคดิจิทัล</a:t>
            </a:r>
            <a:r>
              <a:rPr lang="th-TH" sz="2400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ทำให้</a:t>
            </a:r>
            <a:r>
              <a:rPr lang="en-US" sz="2400" dirty="0" err="1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ให้สถาบันผลิตครูต้องทบทวนวิธีเตรียม</a:t>
            </a:r>
            <a:r>
              <a:rPr lang="en-US" sz="2400" b="1" dirty="0" err="1">
                <a:solidFill>
                  <a:srgbClr val="5EE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บัณฑิตครู</a:t>
            </a:r>
            <a:r>
              <a:rPr lang="en-US" sz="2400" b="1" dirty="0">
                <a:solidFill>
                  <a:srgbClr val="5EE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</a:p>
          <a:p>
            <a:pPr marL="0" indent="0" algn="ctr">
              <a:lnSpc>
                <a:spcPct val="145000"/>
              </a:lnSpc>
              <a:buNone/>
            </a:pPr>
            <a:r>
              <a:rPr lang="en-US" sz="2400" dirty="0" err="1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ให้บูรณาการเทคโนโลยีเข้ากับการสอนได้อย่างมีความหมาย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98830" y="3569474"/>
            <a:ext cx="5295900" cy="4114799"/>
          </a:xfrm>
          <a:prstGeom prst="roundRect">
            <a:avLst>
              <a:gd name="adj" fmla="val 8824"/>
            </a:avLst>
          </a:prstGeom>
          <a:gradFill rotWithShape="1">
            <a:gsLst>
              <a:gs pos="0">
                <a:srgbClr val="2DD4BF">
                  <a:alpha val="12000"/>
                </a:srgbClr>
              </a:gs>
              <a:gs pos="100000">
                <a:srgbClr val="0D2631">
                  <a:alpha val="50000"/>
                </a:srgbClr>
              </a:gs>
            </a:gsLst>
            <a:lin ang="4500000" scaled="0"/>
          </a:gradFill>
          <a:ln w="6350">
            <a:solidFill>
              <a:srgbClr val="2DD4BF">
                <a:alpha val="34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0" name="Text 8"/>
          <p:cNvSpPr/>
          <p:nvPr/>
        </p:nvSpPr>
        <p:spPr>
          <a:xfrm>
            <a:off x="1244600" y="4206240"/>
            <a:ext cx="4774565" cy="301751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800" dirty="0" err="1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การทบทวนงานวิจัยอย่างเป็นระบบ</a:t>
            </a:r>
            <a:endParaRPr lang="en-US" sz="2800" dirty="0">
              <a:solidFill>
                <a:srgbClr val="D4E7EC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en-US" sz="2800" dirty="0" err="1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ชี้ว่า</a:t>
            </a:r>
            <a:r>
              <a:rPr lang="en-US" sz="2800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800" dirty="0" err="1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งานส่วนใหญ่เน้น</a:t>
            </a:r>
            <a:r>
              <a:rPr lang="en-US" sz="2800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AI ในการเรียนของ </a:t>
            </a:r>
            <a:r>
              <a:rPr lang="en-US" sz="2800" b="1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ผู้เรียน</a:t>
            </a:r>
            <a:endParaRPr lang="en-US" sz="2800" dirty="0"/>
          </a:p>
        </p:txBody>
      </p:sp>
      <p:sp>
        <p:nvSpPr>
          <p:cNvPr id="11" name="Shape 9"/>
          <p:cNvSpPr/>
          <p:nvPr/>
        </p:nvSpPr>
        <p:spPr>
          <a:xfrm>
            <a:off x="6496050" y="3505200"/>
            <a:ext cx="5295900" cy="4114799"/>
          </a:xfrm>
          <a:prstGeom prst="roundRect">
            <a:avLst>
              <a:gd name="adj" fmla="val 8824"/>
            </a:avLst>
          </a:prstGeom>
          <a:gradFill rotWithShape="1">
            <a:gsLst>
              <a:gs pos="0">
                <a:srgbClr val="60A5FA">
                  <a:alpha val="12000"/>
                </a:srgbClr>
              </a:gs>
              <a:gs pos="100000">
                <a:srgbClr val="0D2631">
                  <a:alpha val="50000"/>
                </a:srgbClr>
              </a:gs>
            </a:gsLst>
            <a:lin ang="4500000" scaled="0"/>
          </a:gradFill>
          <a:ln w="6350">
            <a:solidFill>
              <a:srgbClr val="60A5FA">
                <a:alpha val="34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3" name="Text 11"/>
          <p:cNvSpPr/>
          <p:nvPr/>
        </p:nvSpPr>
        <p:spPr>
          <a:xfrm>
            <a:off x="6826250" y="4008120"/>
            <a:ext cx="4774565" cy="336105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th-TH" sz="2800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มีส่วนน้อย</a:t>
            </a:r>
            <a:r>
              <a:rPr lang="en-US" sz="2800" dirty="0" err="1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การนำ</a:t>
            </a:r>
            <a:r>
              <a:rPr lang="en-US" sz="2800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AI มาสนับสนุน</a:t>
            </a:r>
            <a:r>
              <a:rPr lang="en-US" sz="2800" b="1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การพัฒนาวิชาชีพครู </a:t>
            </a:r>
            <a:r>
              <a:rPr lang="en-US" sz="2800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โดยตรงยังมีสัดส่วนน้อยกว่ามาก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12077700" y="3505200"/>
            <a:ext cx="5295900" cy="4114799"/>
          </a:xfrm>
          <a:prstGeom prst="roundRect">
            <a:avLst>
              <a:gd name="adj" fmla="val 8824"/>
            </a:avLst>
          </a:prstGeom>
          <a:gradFill rotWithShape="1">
            <a:gsLst>
              <a:gs pos="0">
                <a:srgbClr val="FBBF24">
                  <a:alpha val="12000"/>
                </a:srgbClr>
              </a:gs>
              <a:gs pos="100000">
                <a:srgbClr val="0D2631">
                  <a:alpha val="50000"/>
                </a:srgbClr>
              </a:gs>
            </a:gsLst>
            <a:lin ang="4500000" scaled="0"/>
          </a:gradFill>
          <a:ln w="6350">
            <a:solidFill>
              <a:srgbClr val="FBBF24">
                <a:alpha val="34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5" name="Text 13"/>
          <p:cNvSpPr/>
          <p:nvPr/>
        </p:nvSpPr>
        <p:spPr>
          <a:xfrm>
            <a:off x="12077700" y="4117924"/>
            <a:ext cx="5099050" cy="533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3450" b="1" dirty="0">
                <a:solidFill>
                  <a:srgbClr val="FCD34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TPACK</a:t>
            </a:r>
            <a:endParaRPr lang="en-US" sz="3450" dirty="0"/>
          </a:p>
        </p:txBody>
      </p:sp>
      <p:sp>
        <p:nvSpPr>
          <p:cNvPr id="16" name="Text 14"/>
          <p:cNvSpPr/>
          <p:nvPr/>
        </p:nvSpPr>
        <p:spPr>
          <a:xfrm>
            <a:off x="12407901" y="4651324"/>
            <a:ext cx="4774565" cy="253002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800" dirty="0" err="1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การหลอมรวมเทคโนโลยี</a:t>
            </a:r>
            <a:endParaRPr lang="en-US" sz="2800" dirty="0">
              <a:solidFill>
                <a:srgbClr val="D4E7EC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en-US" sz="2800" dirty="0" err="1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กับศาสตร์การสอน</a:t>
            </a:r>
            <a:r>
              <a:rPr lang="en-US" sz="2800" dirty="0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</a:p>
          <a:p>
            <a:pPr marL="0" indent="0" algn="l">
              <a:lnSpc>
                <a:spcPct val="150000"/>
              </a:lnSpc>
              <a:buNone/>
            </a:pPr>
            <a:r>
              <a:rPr lang="en-US" sz="2800" b="1" dirty="0" err="1">
                <a:solidFill>
                  <a:srgbClr val="D4E7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ยังขาดรูปแบบที่ชัดเจนและวัดผลได้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914400" y="9083675"/>
            <a:ext cx="18105120" cy="336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1875" i="1" dirty="0">
                <a:solidFill>
                  <a:srgbClr val="8FB3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การพัฒนาสมรรถนะการสอนยังพึ่งพาแรงงานมนุษย์เป็นหลัก และยังไม่ได้ประโยชน์จากเทคโนโลยีอย่างเต็มที่</a:t>
            </a:r>
            <a:endParaRPr lang="en-US" sz="1875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A2B2A31B-CF76-3F0B-ED92-F8546301E7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49199" y="228209"/>
            <a:ext cx="5106245" cy="122623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FB7185">
                  <a:alpha val="10000"/>
                </a:srgbClr>
              </a:gs>
              <a:gs pos="58000">
                <a:srgbClr val="FB7185">
                  <a:alpha val="0"/>
                </a:srgbClr>
              </a:gs>
            </a:gsLst>
            <a:path path="circle">
              <a:fillToRect l="12000" t="6000" r="88000" b="94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3" name="Shape 1"/>
          <p:cNvSpPr/>
          <p:nvPr/>
        </p:nvSpPr>
        <p:spPr>
          <a:xfrm>
            <a:off x="15144750" y="7620000"/>
            <a:ext cx="4381500" cy="4381500"/>
          </a:xfrm>
          <a:prstGeom prst="ellipse">
            <a:avLst/>
          </a:prstGeom>
          <a:gradFill rotWithShape="1">
            <a:gsLst>
              <a:gs pos="0">
                <a:srgbClr val="FB923C">
                  <a:alpha val="13000"/>
                </a:srgbClr>
              </a:gs>
              <a:gs pos="70000">
                <a:srgbClr val="FB923C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2DD4BF">
                  <a:alpha val="4000"/>
                </a:srgbClr>
              </a:gs>
              <a:gs pos="100000">
                <a:srgbClr val="2DD4BF">
                  <a:alpha val="0"/>
                </a:srgbClr>
              </a:gs>
            </a:gsLst>
            <a:lin ang="5400000" scaled="0"/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5" name="Text 3"/>
          <p:cNvSpPr/>
          <p:nvPr/>
        </p:nvSpPr>
        <p:spPr>
          <a:xfrm>
            <a:off x="914400" y="946150"/>
            <a:ext cx="1513890" cy="336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468" dirty="0">
                <a:solidFill>
                  <a:srgbClr val="FB923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 / 20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2481163" y="704850"/>
            <a:ext cx="4698831" cy="622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375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ช่องว่างของงานวิจัย</a:t>
            </a:r>
            <a:endParaRPr lang="en-US" sz="3750" dirty="0"/>
          </a:p>
        </p:txBody>
      </p:sp>
      <p:sp>
        <p:nvSpPr>
          <p:cNvPr id="7" name="Text 5"/>
          <p:cNvSpPr/>
          <p:nvPr/>
        </p:nvSpPr>
        <p:spPr>
          <a:xfrm>
            <a:off x="914400" y="1403350"/>
            <a:ext cx="16779240" cy="825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2000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คอขวดมิได้อยู่ที่</a:t>
            </a:r>
            <a:r>
              <a:rPr lang="en-US" sz="2000" b="1" dirty="0">
                <a:solidFill>
                  <a:srgbClr val="5EE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คุณค่า</a:t>
            </a:r>
            <a:r>
              <a:rPr lang="en-US" sz="2000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ของข้อมูลป้อนกลับ แต่อยู่ที่ความสามารถในการ</a:t>
            </a:r>
            <a:r>
              <a:rPr lang="en-US" sz="2000" b="1" dirty="0">
                <a:solidFill>
                  <a:srgbClr val="5EE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ส่งมอบให้ทั่วถึงและทันเวลา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914400" y="2663905"/>
            <a:ext cx="16459200" cy="1303635"/>
          </a:xfrm>
          <a:prstGeom prst="roundRect">
            <a:avLst>
              <a:gd name="adj" fmla="val 13152"/>
            </a:avLst>
          </a:prstGeom>
          <a:gradFill rotWithShape="1">
            <a:gsLst>
              <a:gs pos="0">
                <a:srgbClr val="FB7185">
                  <a:alpha val="14000"/>
                </a:srgbClr>
              </a:gs>
              <a:gs pos="100000">
                <a:srgbClr val="0D2631">
                  <a:alpha val="45000"/>
                </a:srgbClr>
              </a:gs>
            </a:gsLst>
            <a:lin ang="600000" scaled="0"/>
          </a:gradFill>
          <a:ln w="6350">
            <a:solidFill>
              <a:srgbClr val="FB7185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9" name="Text 7"/>
          <p:cNvSpPr/>
          <p:nvPr/>
        </p:nvSpPr>
        <p:spPr>
          <a:xfrm>
            <a:off x="1282700" y="3170119"/>
            <a:ext cx="685800" cy="488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3150" b="1" dirty="0">
                <a:solidFill>
                  <a:srgbClr val="FB71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</a:t>
            </a:r>
            <a:endParaRPr lang="en-US" sz="3150" dirty="0"/>
          </a:p>
        </p:txBody>
      </p:sp>
      <p:sp>
        <p:nvSpPr>
          <p:cNvPr id="10" name="Text 8"/>
          <p:cNvSpPr/>
          <p:nvPr/>
        </p:nvSpPr>
        <p:spPr>
          <a:xfrm>
            <a:off x="2178049" y="3035876"/>
            <a:ext cx="10433975" cy="76910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การส่งมอบ feedback ที่ต่อเนื่องและเฉพาะบุคคล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2178050" y="3304462"/>
            <a:ext cx="14982190" cy="95517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600" dirty="0">
                <a:solidFill>
                  <a:srgbClr val="C1D8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อาจารย์นิเทศหนึ่งคนรับผิดชอบนักศึกษาจำนวนมาก จึงสังเกตการสอนได้เพียงไม่กี่ครั้งต่อภาค</a:t>
            </a:r>
            <a:r>
              <a:rPr lang="en-US" sz="2000" dirty="0">
                <a:solidFill>
                  <a:srgbClr val="C1D8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เรียน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914400" y="4702731"/>
            <a:ext cx="16459200" cy="1303635"/>
          </a:xfrm>
          <a:prstGeom prst="roundRect">
            <a:avLst>
              <a:gd name="adj" fmla="val 13152"/>
            </a:avLst>
          </a:prstGeom>
          <a:gradFill rotWithShape="1">
            <a:gsLst>
              <a:gs pos="0">
                <a:srgbClr val="FBBF24">
                  <a:alpha val="13000"/>
                </a:srgbClr>
              </a:gs>
              <a:gs pos="100000">
                <a:srgbClr val="0D2631">
                  <a:alpha val="45000"/>
                </a:srgbClr>
              </a:gs>
            </a:gsLst>
            <a:lin ang="600000" scaled="0"/>
          </a:gradFill>
          <a:ln w="6350">
            <a:solidFill>
              <a:srgbClr val="FBBF24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3" name="Text 11"/>
          <p:cNvSpPr/>
          <p:nvPr/>
        </p:nvSpPr>
        <p:spPr>
          <a:xfrm>
            <a:off x="1282700" y="5129074"/>
            <a:ext cx="685800" cy="488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3150" b="1" dirty="0">
                <a:solidFill>
                  <a:srgbClr val="FCD34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</a:t>
            </a:r>
            <a:endParaRPr lang="en-US" sz="3150" dirty="0"/>
          </a:p>
        </p:txBody>
      </p:sp>
      <p:sp>
        <p:nvSpPr>
          <p:cNvPr id="14" name="Text 12"/>
          <p:cNvSpPr/>
          <p:nvPr/>
        </p:nvSpPr>
        <p:spPr>
          <a:xfrm>
            <a:off x="2178050" y="4994831"/>
            <a:ext cx="9434830" cy="55831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การแปลงกรอบสมรรถนะให้ประเมินได้จริง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2178050" y="5407581"/>
            <a:ext cx="9434830" cy="488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dirty="0">
                <a:solidFill>
                  <a:srgbClr val="C1D8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ขาดกลไกแปลงกรอบ TPACK ที่เป็นนามธรรมให้เป็นพฤติกรรมการสอนที่สังเกตและให้คะแนนได้</a:t>
            </a:r>
            <a:endParaRPr lang="en-US" dirty="0"/>
          </a:p>
        </p:txBody>
      </p:sp>
      <p:sp>
        <p:nvSpPr>
          <p:cNvPr id="16" name="Shape 14"/>
          <p:cNvSpPr/>
          <p:nvPr/>
        </p:nvSpPr>
        <p:spPr>
          <a:xfrm>
            <a:off x="914400" y="6753126"/>
            <a:ext cx="16459200" cy="1303635"/>
          </a:xfrm>
          <a:prstGeom prst="roundRect">
            <a:avLst>
              <a:gd name="adj" fmla="val 13152"/>
            </a:avLst>
          </a:prstGeom>
          <a:gradFill rotWithShape="1">
            <a:gsLst>
              <a:gs pos="0">
                <a:srgbClr val="2DD4BF">
                  <a:alpha val="14000"/>
                </a:srgbClr>
              </a:gs>
              <a:gs pos="100000">
                <a:srgbClr val="0D2631">
                  <a:alpha val="45000"/>
                </a:srgbClr>
              </a:gs>
            </a:gsLst>
            <a:lin ang="600000" scaled="0"/>
          </a:gradFill>
          <a:ln w="6350">
            <a:solidFill>
              <a:srgbClr val="2DD4BF">
                <a:alpha val="42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7" name="Text 15"/>
          <p:cNvSpPr/>
          <p:nvPr/>
        </p:nvSpPr>
        <p:spPr>
          <a:xfrm>
            <a:off x="1282700" y="7179469"/>
            <a:ext cx="685800" cy="488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3150" b="1" dirty="0">
                <a:solidFill>
                  <a:srgbClr val="5EEAD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</a:t>
            </a:r>
            <a:endParaRPr lang="en-US" sz="3150" dirty="0"/>
          </a:p>
        </p:txBody>
      </p:sp>
      <p:sp>
        <p:nvSpPr>
          <p:cNvPr id="18" name="Text 16"/>
          <p:cNvSpPr/>
          <p:nvPr/>
        </p:nvSpPr>
        <p:spPr>
          <a:xfrm>
            <a:off x="2178050" y="7045225"/>
            <a:ext cx="9038590" cy="6837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ยังไม่มีระบบบูรณาการครบวงรอบในบริบทไทย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2178050" y="7457976"/>
            <a:ext cx="9038590" cy="5987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000" dirty="0">
                <a:solidFill>
                  <a:srgbClr val="C1D8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ที่เชื่อมการวิเคราะห์ ประเมิน feedback และกำกับเส้นทางเข้าด้วยกัน พร้อม observability</a:t>
            </a:r>
            <a:endParaRPr lang="en-US" sz="200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AEF7124-4825-1B33-ADC9-8566A6B3A5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91236" y="205214"/>
            <a:ext cx="5663161" cy="135997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2DD4BF">
                  <a:alpha val="14000"/>
                </a:srgbClr>
              </a:gs>
              <a:gs pos="58000">
                <a:srgbClr val="2DD4BF">
                  <a:alpha val="0"/>
                </a:srgbClr>
              </a:gs>
            </a:gsLst>
            <a:path path="circle">
              <a:fillToRect l="96000" t="4000" r="4000" b="96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3" name="Shape 1"/>
          <p:cNvSpPr/>
          <p:nvPr/>
        </p:nvSpPr>
        <p:spPr>
          <a:xfrm>
            <a:off x="15144750" y="7620000"/>
            <a:ext cx="4381500" cy="4381500"/>
          </a:xfrm>
          <a:prstGeom prst="ellipse">
            <a:avLst/>
          </a:prstGeom>
          <a:gradFill rotWithShape="1">
            <a:gsLst>
              <a:gs pos="0">
                <a:srgbClr val="FB923C">
                  <a:alpha val="13000"/>
                </a:srgbClr>
              </a:gs>
              <a:gs pos="70000">
                <a:srgbClr val="FB923C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2DD4BF">
                  <a:alpha val="4000"/>
                </a:srgbClr>
              </a:gs>
              <a:gs pos="100000">
                <a:srgbClr val="2DD4BF">
                  <a:alpha val="0"/>
                </a:srgbClr>
              </a:gs>
            </a:gsLst>
            <a:lin ang="5400000" scaled="0"/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5" name="Text 3"/>
          <p:cNvSpPr/>
          <p:nvPr/>
        </p:nvSpPr>
        <p:spPr>
          <a:xfrm>
            <a:off x="914400" y="946150"/>
            <a:ext cx="1513890" cy="336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468" dirty="0">
                <a:solidFill>
                  <a:srgbClr val="FB923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 / 20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2481163" y="704850"/>
            <a:ext cx="5699760" cy="622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375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วัตถุประสงค์ของการวิจัย</a:t>
            </a:r>
            <a:endParaRPr lang="en-US" sz="3750" dirty="0"/>
          </a:p>
        </p:txBody>
      </p:sp>
      <p:sp>
        <p:nvSpPr>
          <p:cNvPr id="7" name="Text 5"/>
          <p:cNvSpPr/>
          <p:nvPr/>
        </p:nvSpPr>
        <p:spPr>
          <a:xfrm>
            <a:off x="7853264" y="863600"/>
            <a:ext cx="2320002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7FA8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Research Objectives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914400" y="1631950"/>
            <a:ext cx="8096250" cy="3860800"/>
          </a:xfrm>
          <a:prstGeom prst="roundRect">
            <a:avLst>
              <a:gd name="adj" fmla="val 4934"/>
            </a:avLst>
          </a:prstGeom>
          <a:gradFill rotWithShape="1">
            <a:gsLst>
              <a:gs pos="0">
                <a:srgbClr val="2DD4BF">
                  <a:alpha val="13000"/>
                </a:srgbClr>
              </a:gs>
              <a:gs pos="100000">
                <a:srgbClr val="0D2631">
                  <a:alpha val="50000"/>
                </a:srgbClr>
              </a:gs>
            </a:gsLst>
            <a:lin ang="4200000" scaled="0"/>
          </a:gradFill>
          <a:ln w="6350">
            <a:solidFill>
              <a:srgbClr val="2DD4BF">
                <a:alpha val="36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9" name="Text 7"/>
          <p:cNvSpPr/>
          <p:nvPr/>
        </p:nvSpPr>
        <p:spPr>
          <a:xfrm>
            <a:off x="1282700" y="1981200"/>
            <a:ext cx="647799" cy="3200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750" b="1" dirty="0">
                <a:solidFill>
                  <a:srgbClr val="5EEAD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</a:t>
            </a:r>
            <a:endParaRPr lang="en-US" sz="3750" dirty="0"/>
          </a:p>
        </p:txBody>
      </p:sp>
      <p:sp>
        <p:nvSpPr>
          <p:cNvPr id="10" name="Text 8"/>
          <p:cNvSpPr/>
          <p:nvPr/>
        </p:nvSpPr>
        <p:spPr>
          <a:xfrm>
            <a:off x="2082899" y="1981200"/>
            <a:ext cx="6711385" cy="5791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พัฒนาระบบพี่เลี้ยง AI หลายเอเจนต์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2082899" y="2387600"/>
            <a:ext cx="6711930" cy="25196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320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วิเคราะห์การสอน ประเมินสมรรถนะ และให้ข้อมูลป้อนกลับเฉพาะบุคคล</a:t>
            </a:r>
            <a:endParaRPr lang="en-US" sz="3200" dirty="0"/>
          </a:p>
        </p:txBody>
      </p:sp>
      <p:sp>
        <p:nvSpPr>
          <p:cNvPr id="12" name="Shape 10"/>
          <p:cNvSpPr/>
          <p:nvPr/>
        </p:nvSpPr>
        <p:spPr>
          <a:xfrm>
            <a:off x="9277350" y="1631950"/>
            <a:ext cx="8096250" cy="3860800"/>
          </a:xfrm>
          <a:prstGeom prst="roundRect">
            <a:avLst>
              <a:gd name="adj" fmla="val 4934"/>
            </a:avLst>
          </a:prstGeom>
          <a:gradFill rotWithShape="1">
            <a:gsLst>
              <a:gs pos="0">
                <a:srgbClr val="FBBF24">
                  <a:alpha val="12000"/>
                </a:srgbClr>
              </a:gs>
              <a:gs pos="100000">
                <a:srgbClr val="0D2631">
                  <a:alpha val="50000"/>
                </a:srgbClr>
              </a:gs>
            </a:gsLst>
            <a:lin ang="4200000" scaled="0"/>
          </a:gradFill>
          <a:ln w="6350">
            <a:solidFill>
              <a:srgbClr val="FBBF24">
                <a:alpha val="36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3" name="Text 11"/>
          <p:cNvSpPr/>
          <p:nvPr/>
        </p:nvSpPr>
        <p:spPr>
          <a:xfrm>
            <a:off x="9645650" y="1981200"/>
            <a:ext cx="647799" cy="3200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750" b="1" dirty="0">
                <a:solidFill>
                  <a:srgbClr val="FCD34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</a:t>
            </a:r>
            <a:endParaRPr lang="en-US" sz="3750" dirty="0"/>
          </a:p>
        </p:txBody>
      </p:sp>
      <p:sp>
        <p:nvSpPr>
          <p:cNvPr id="14" name="Text 12"/>
          <p:cNvSpPr/>
          <p:nvPr/>
        </p:nvSpPr>
        <p:spPr>
          <a:xfrm>
            <a:off x="10445850" y="1981200"/>
            <a:ext cx="7215396" cy="5791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ประเมินคุณภาพเชิงเทคนิค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10445850" y="2387600"/>
            <a:ext cx="6756234" cy="2755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80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ด้วยกรอบ observability ครอบคลุมประสิทธิภาพ คุณภาพ feedback </a:t>
            </a:r>
          </a:p>
          <a:p>
            <a:pPr marL="0" indent="0" algn="l">
              <a:lnSpc>
                <a:spcPct val="145000"/>
              </a:lnSpc>
              <a:buNone/>
            </a:pPr>
            <a:r>
              <a:rPr lang="en-US" sz="2800" dirty="0" err="1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และความเสถียร</a:t>
            </a:r>
            <a:endParaRPr lang="en-US" sz="2800" dirty="0"/>
          </a:p>
        </p:txBody>
      </p:sp>
      <p:sp>
        <p:nvSpPr>
          <p:cNvPr id="16" name="Shape 14"/>
          <p:cNvSpPr/>
          <p:nvPr/>
        </p:nvSpPr>
        <p:spPr>
          <a:xfrm>
            <a:off x="914400" y="5759450"/>
            <a:ext cx="8096250" cy="3860800"/>
          </a:xfrm>
          <a:prstGeom prst="roundRect">
            <a:avLst>
              <a:gd name="adj" fmla="val 4934"/>
            </a:avLst>
          </a:prstGeom>
          <a:gradFill rotWithShape="1">
            <a:gsLst>
              <a:gs pos="0">
                <a:srgbClr val="60A5FA">
                  <a:alpha val="13000"/>
                </a:srgbClr>
              </a:gs>
              <a:gs pos="100000">
                <a:srgbClr val="0D2631">
                  <a:alpha val="50000"/>
                </a:srgbClr>
              </a:gs>
            </a:gsLst>
            <a:lin ang="4200000" scaled="0"/>
          </a:gradFill>
          <a:ln w="6350">
            <a:solidFill>
              <a:srgbClr val="60A5FA">
                <a:alpha val="36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7" name="Text 15"/>
          <p:cNvSpPr/>
          <p:nvPr/>
        </p:nvSpPr>
        <p:spPr>
          <a:xfrm>
            <a:off x="1282700" y="6108700"/>
            <a:ext cx="647799" cy="3200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750" b="1" dirty="0">
                <a:solidFill>
                  <a:srgbClr val="7CC4F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</a:t>
            </a:r>
            <a:endParaRPr lang="en-US" sz="3750" dirty="0"/>
          </a:p>
        </p:txBody>
      </p:sp>
      <p:sp>
        <p:nvSpPr>
          <p:cNvPr id="18" name="Text 16"/>
          <p:cNvSpPr/>
          <p:nvPr/>
        </p:nvSpPr>
        <p:spPr>
          <a:xfrm>
            <a:off x="2082899" y="6108700"/>
            <a:ext cx="6711385" cy="596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ศึกษาผลต่อสมรรถนะการสอน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2082899" y="6515100"/>
            <a:ext cx="6711385" cy="2794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360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ตามกรอบ TPACK และความสามารถในการสะท้อนคิดของนักศึกษาครู</a:t>
            </a:r>
            <a:endParaRPr lang="en-US" sz="3600" dirty="0"/>
          </a:p>
        </p:txBody>
      </p:sp>
      <p:sp>
        <p:nvSpPr>
          <p:cNvPr id="20" name="Shape 18"/>
          <p:cNvSpPr/>
          <p:nvPr/>
        </p:nvSpPr>
        <p:spPr>
          <a:xfrm>
            <a:off x="9277350" y="5759450"/>
            <a:ext cx="8096250" cy="3860800"/>
          </a:xfrm>
          <a:prstGeom prst="roundRect">
            <a:avLst>
              <a:gd name="adj" fmla="val 4934"/>
            </a:avLst>
          </a:prstGeom>
          <a:gradFill rotWithShape="1">
            <a:gsLst>
              <a:gs pos="0">
                <a:srgbClr val="34D399">
                  <a:alpha val="14000"/>
                </a:srgbClr>
              </a:gs>
              <a:gs pos="100000">
                <a:srgbClr val="0D2631">
                  <a:alpha val="50000"/>
                </a:srgbClr>
              </a:gs>
            </a:gsLst>
            <a:lin ang="4200000" scaled="0"/>
          </a:gradFill>
          <a:ln w="6350">
            <a:solidFill>
              <a:srgbClr val="34D399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21" name="Text 19"/>
          <p:cNvSpPr/>
          <p:nvPr/>
        </p:nvSpPr>
        <p:spPr>
          <a:xfrm>
            <a:off x="9645650" y="6108700"/>
            <a:ext cx="647799" cy="3200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750" b="1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</a:t>
            </a:r>
            <a:endParaRPr lang="en-US" sz="3750" dirty="0"/>
          </a:p>
        </p:txBody>
      </p:sp>
      <p:sp>
        <p:nvSpPr>
          <p:cNvPr id="22" name="Text 20"/>
          <p:cNvSpPr/>
          <p:nvPr/>
        </p:nvSpPr>
        <p:spPr>
          <a:xfrm>
            <a:off x="10445850" y="6108700"/>
            <a:ext cx="6559450" cy="596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สังเคราะห์ข้อเสนอเชิงรูปแบบ</a:t>
            </a:r>
            <a:endParaRPr lang="en-US" sz="2400" dirty="0"/>
          </a:p>
        </p:txBody>
      </p:sp>
      <p:sp>
        <p:nvSpPr>
          <p:cNvPr id="23" name="Text 21"/>
          <p:cNvSpPr/>
          <p:nvPr/>
        </p:nvSpPr>
        <p:spPr>
          <a:xfrm>
            <a:off x="10445850" y="6515100"/>
            <a:ext cx="5971411" cy="2659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320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สำหรับการนำระบบพี่เลี้ยง AI ไปใช้ในการศึกษาครูในบริบทไทย</a:t>
            </a:r>
            <a:endParaRPr lang="en-US" sz="3200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1E6A808D-7304-834E-705A-87D96E4AAA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32019" y="205214"/>
            <a:ext cx="5412226" cy="129971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38BDF8">
                  <a:alpha val="12000"/>
                </a:srgbClr>
              </a:gs>
              <a:gs pos="58000">
                <a:srgbClr val="38BDF8">
                  <a:alpha val="0"/>
                </a:srgbClr>
              </a:gs>
            </a:gsLst>
            <a:path path="circle">
              <a:fillToRect l="6000" t="4000" r="94000" b="96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3" name="Shape 1"/>
          <p:cNvSpPr/>
          <p:nvPr/>
        </p:nvSpPr>
        <p:spPr>
          <a:xfrm>
            <a:off x="15144750" y="7620000"/>
            <a:ext cx="4381500" cy="4381500"/>
          </a:xfrm>
          <a:prstGeom prst="ellipse">
            <a:avLst/>
          </a:prstGeom>
          <a:gradFill rotWithShape="1">
            <a:gsLst>
              <a:gs pos="0">
                <a:srgbClr val="FB923C">
                  <a:alpha val="13000"/>
                </a:srgbClr>
              </a:gs>
              <a:gs pos="70000">
                <a:srgbClr val="FB923C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2DD4BF">
                  <a:alpha val="4000"/>
                </a:srgbClr>
              </a:gs>
              <a:gs pos="100000">
                <a:srgbClr val="2DD4BF">
                  <a:alpha val="0"/>
                </a:srgbClr>
              </a:gs>
            </a:gsLst>
            <a:lin ang="5400000" scaled="0"/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5" name="Text 3"/>
          <p:cNvSpPr/>
          <p:nvPr/>
        </p:nvSpPr>
        <p:spPr>
          <a:xfrm>
            <a:off x="914400" y="946150"/>
            <a:ext cx="1513890" cy="336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468" dirty="0">
                <a:solidFill>
                  <a:srgbClr val="FB923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06 / 20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2481163" y="704850"/>
            <a:ext cx="6750348" cy="622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375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คำถามการวิจัยและสมมติฐาน</a:t>
            </a:r>
            <a:endParaRPr lang="en-US" sz="3750" dirty="0"/>
          </a:p>
        </p:txBody>
      </p:sp>
      <p:sp>
        <p:nvSpPr>
          <p:cNvPr id="7" name="Text 5"/>
          <p:cNvSpPr/>
          <p:nvPr/>
        </p:nvSpPr>
        <p:spPr>
          <a:xfrm>
            <a:off x="914400" y="1536700"/>
            <a:ext cx="8843010" cy="260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kern="0" spc="270" dirty="0">
                <a:solidFill>
                  <a:srgbClr val="7CC4F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RESEARCH QUESTIONS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914400" y="1930400"/>
            <a:ext cx="8039100" cy="1870551"/>
          </a:xfrm>
          <a:prstGeom prst="roundRect">
            <a:avLst>
              <a:gd name="adj" fmla="val 7164"/>
            </a:avLst>
          </a:prstGeom>
          <a:solidFill>
            <a:srgbClr val="0D2631">
              <a:alpha val="50000"/>
            </a:srgbClr>
          </a:solidFill>
          <a:ln/>
        </p:spPr>
        <p:txBody>
          <a:bodyPr/>
          <a:lstStyle/>
          <a:p>
            <a:endParaRPr lang="th-TH"/>
          </a:p>
        </p:txBody>
      </p:sp>
      <p:sp>
        <p:nvSpPr>
          <p:cNvPr id="9" name="Shape 7"/>
          <p:cNvSpPr/>
          <p:nvPr/>
        </p:nvSpPr>
        <p:spPr>
          <a:xfrm>
            <a:off x="914400" y="1930400"/>
            <a:ext cx="38100" cy="1329531"/>
          </a:xfrm>
          <a:prstGeom prst="rect">
            <a:avLst/>
          </a:prstGeom>
          <a:solidFill>
            <a:srgbClr val="60A5FA"/>
          </a:solidFill>
          <a:ln/>
        </p:spPr>
        <p:txBody>
          <a:bodyPr/>
          <a:lstStyle/>
          <a:p>
            <a:endParaRPr lang="th-TH"/>
          </a:p>
        </p:txBody>
      </p:sp>
      <p:sp>
        <p:nvSpPr>
          <p:cNvPr id="10" name="Text 8"/>
          <p:cNvSpPr/>
          <p:nvPr/>
        </p:nvSpPr>
        <p:spPr>
          <a:xfrm>
            <a:off x="1200150" y="2139950"/>
            <a:ext cx="825627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9FD0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RQ1 · สถาปัตยกรรม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200150" y="2463800"/>
            <a:ext cx="7730871" cy="12876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40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ระบบมีสถาปัตยกรรมและองค์ประกอบอย่างไรจึงวิเคราะห์ ประเมิน และให้ feedback ได้น่าเชื่อถือ</a:t>
            </a:r>
            <a:endParaRPr lang="en-US" sz="2400" dirty="0"/>
          </a:p>
        </p:txBody>
      </p:sp>
      <p:sp>
        <p:nvSpPr>
          <p:cNvPr id="12" name="Shape 10"/>
          <p:cNvSpPr/>
          <p:nvPr/>
        </p:nvSpPr>
        <p:spPr>
          <a:xfrm>
            <a:off x="914400" y="4315301"/>
            <a:ext cx="8039100" cy="1962071"/>
          </a:xfrm>
          <a:prstGeom prst="roundRect">
            <a:avLst>
              <a:gd name="adj" fmla="val 9192"/>
            </a:avLst>
          </a:prstGeom>
          <a:solidFill>
            <a:srgbClr val="0D2631">
              <a:alpha val="50000"/>
            </a:srgbClr>
          </a:solidFill>
          <a:ln/>
        </p:spPr>
        <p:txBody>
          <a:bodyPr/>
          <a:lstStyle/>
          <a:p>
            <a:endParaRPr lang="th-TH"/>
          </a:p>
        </p:txBody>
      </p:sp>
      <p:sp>
        <p:nvSpPr>
          <p:cNvPr id="13" name="Shape 11"/>
          <p:cNvSpPr/>
          <p:nvPr/>
        </p:nvSpPr>
        <p:spPr>
          <a:xfrm>
            <a:off x="914400" y="4315301"/>
            <a:ext cx="38100" cy="1036241"/>
          </a:xfrm>
          <a:prstGeom prst="rect">
            <a:avLst/>
          </a:prstGeom>
          <a:solidFill>
            <a:srgbClr val="60A5FA"/>
          </a:solidFill>
          <a:ln/>
        </p:spPr>
        <p:txBody>
          <a:bodyPr/>
          <a:lstStyle/>
          <a:p>
            <a:endParaRPr lang="th-TH"/>
          </a:p>
        </p:txBody>
      </p:sp>
      <p:sp>
        <p:nvSpPr>
          <p:cNvPr id="14" name="Text 12"/>
          <p:cNvSpPr/>
          <p:nvPr/>
        </p:nvSpPr>
        <p:spPr>
          <a:xfrm>
            <a:off x="1200150" y="4524851"/>
            <a:ext cx="825627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9FD0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RQ2 · คุณภาพเทคนิค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200150" y="4848701"/>
            <a:ext cx="8256270" cy="12572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80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ระบบมีคุณภาพและความน่าเชื่อถือเชิงเทคนิคในระดับใดเมื่อวัดด้วย observability</a:t>
            </a:r>
            <a:endParaRPr lang="en-US" sz="2800" dirty="0"/>
          </a:p>
        </p:txBody>
      </p:sp>
      <p:sp>
        <p:nvSpPr>
          <p:cNvPr id="16" name="Shape 14"/>
          <p:cNvSpPr/>
          <p:nvPr/>
        </p:nvSpPr>
        <p:spPr>
          <a:xfrm>
            <a:off x="914400" y="6818392"/>
            <a:ext cx="8039100" cy="2097008"/>
          </a:xfrm>
          <a:prstGeom prst="roundRect">
            <a:avLst>
              <a:gd name="adj" fmla="val 9192"/>
            </a:avLst>
          </a:prstGeom>
          <a:solidFill>
            <a:srgbClr val="0D2631">
              <a:alpha val="50000"/>
            </a:srgbClr>
          </a:solidFill>
          <a:ln/>
        </p:spPr>
        <p:txBody>
          <a:bodyPr/>
          <a:lstStyle/>
          <a:p>
            <a:endParaRPr lang="th-TH"/>
          </a:p>
        </p:txBody>
      </p:sp>
      <p:sp>
        <p:nvSpPr>
          <p:cNvPr id="17" name="Shape 15"/>
          <p:cNvSpPr/>
          <p:nvPr/>
        </p:nvSpPr>
        <p:spPr>
          <a:xfrm>
            <a:off x="914400" y="6650752"/>
            <a:ext cx="38100" cy="1036241"/>
          </a:xfrm>
          <a:prstGeom prst="rect">
            <a:avLst/>
          </a:prstGeom>
          <a:solidFill>
            <a:srgbClr val="60A5FA"/>
          </a:solidFill>
          <a:ln/>
        </p:spPr>
        <p:txBody>
          <a:bodyPr/>
          <a:lstStyle/>
          <a:p>
            <a:endParaRPr lang="th-TH"/>
          </a:p>
        </p:txBody>
      </p:sp>
      <p:sp>
        <p:nvSpPr>
          <p:cNvPr id="18" name="Text 16"/>
          <p:cNvSpPr/>
          <p:nvPr/>
        </p:nvSpPr>
        <p:spPr>
          <a:xfrm>
            <a:off x="1200150" y="7027942"/>
            <a:ext cx="825627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9FD0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RQ3 · ผลต่อผู้เรียน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200150" y="7351792"/>
            <a:ext cx="8256270" cy="13985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80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การใช้ระบบส่งผลต่อสมรรถนะ TPACK และการสะท้อนคิดของนักศึกษาครูอย่างไร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9334500" y="1536700"/>
            <a:ext cx="8843010" cy="260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kern="0" spc="270" dirty="0">
                <a:solidFill>
                  <a:srgbClr val="5EEAD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HYPOTHESES</a:t>
            </a:r>
            <a:endParaRPr lang="en-US" sz="1350" dirty="0"/>
          </a:p>
        </p:txBody>
      </p:sp>
      <p:sp>
        <p:nvSpPr>
          <p:cNvPr id="21" name="Shape 19"/>
          <p:cNvSpPr/>
          <p:nvPr/>
        </p:nvSpPr>
        <p:spPr>
          <a:xfrm>
            <a:off x="9334500" y="1930400"/>
            <a:ext cx="8039100" cy="1607741"/>
          </a:xfrm>
          <a:prstGeom prst="roundRect">
            <a:avLst>
              <a:gd name="adj" fmla="val 9192"/>
            </a:avLst>
          </a:prstGeom>
          <a:solidFill>
            <a:srgbClr val="0D2631">
              <a:alpha val="50000"/>
            </a:srgbClr>
          </a:solidFill>
          <a:ln/>
        </p:spPr>
        <p:txBody>
          <a:bodyPr/>
          <a:lstStyle/>
          <a:p>
            <a:endParaRPr lang="th-TH"/>
          </a:p>
        </p:txBody>
      </p:sp>
      <p:sp>
        <p:nvSpPr>
          <p:cNvPr id="22" name="Shape 20"/>
          <p:cNvSpPr/>
          <p:nvPr/>
        </p:nvSpPr>
        <p:spPr>
          <a:xfrm>
            <a:off x="9334500" y="1930400"/>
            <a:ext cx="38100" cy="1036241"/>
          </a:xfrm>
          <a:prstGeom prst="rect">
            <a:avLst/>
          </a:prstGeom>
          <a:solidFill>
            <a:srgbClr val="34D399"/>
          </a:solidFill>
          <a:ln/>
        </p:spPr>
        <p:txBody>
          <a:bodyPr/>
          <a:lstStyle/>
          <a:p>
            <a:endParaRPr lang="th-TH"/>
          </a:p>
        </p:txBody>
      </p:sp>
      <p:sp>
        <p:nvSpPr>
          <p:cNvPr id="23" name="Text 21"/>
          <p:cNvSpPr/>
          <p:nvPr/>
        </p:nvSpPr>
        <p:spPr>
          <a:xfrm>
            <a:off x="9620250" y="2139950"/>
            <a:ext cx="825627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7EE8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H1 · สมรรถนะสูงขึ้น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9620250" y="2463800"/>
            <a:ext cx="8256270" cy="79613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65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คะแนน TPACK หลังการทดลองสูงกว่าก่อนการทดลองอย่างมีนัยสำคัญทางสถิติ</a:t>
            </a:r>
            <a:endParaRPr lang="en-US" sz="1650" dirty="0"/>
          </a:p>
        </p:txBody>
      </p:sp>
      <p:sp>
        <p:nvSpPr>
          <p:cNvPr id="25" name="Shape 23"/>
          <p:cNvSpPr/>
          <p:nvPr/>
        </p:nvSpPr>
        <p:spPr>
          <a:xfrm>
            <a:off x="9334500" y="4235371"/>
            <a:ext cx="8039100" cy="1579721"/>
          </a:xfrm>
          <a:prstGeom prst="roundRect">
            <a:avLst>
              <a:gd name="adj" fmla="val 9192"/>
            </a:avLst>
          </a:prstGeom>
          <a:solidFill>
            <a:srgbClr val="0D2631">
              <a:alpha val="50000"/>
            </a:srgbClr>
          </a:solidFill>
          <a:ln/>
        </p:spPr>
        <p:txBody>
          <a:bodyPr/>
          <a:lstStyle/>
          <a:p>
            <a:endParaRPr lang="th-TH"/>
          </a:p>
        </p:txBody>
      </p:sp>
      <p:sp>
        <p:nvSpPr>
          <p:cNvPr id="26" name="Shape 24"/>
          <p:cNvSpPr/>
          <p:nvPr/>
        </p:nvSpPr>
        <p:spPr>
          <a:xfrm>
            <a:off x="9334500" y="4250611"/>
            <a:ext cx="38100" cy="1036241"/>
          </a:xfrm>
          <a:prstGeom prst="rect">
            <a:avLst/>
          </a:prstGeom>
          <a:solidFill>
            <a:srgbClr val="34D399"/>
          </a:solidFill>
          <a:ln/>
        </p:spPr>
        <p:txBody>
          <a:bodyPr/>
          <a:lstStyle/>
          <a:p>
            <a:endParaRPr lang="th-TH"/>
          </a:p>
        </p:txBody>
      </p:sp>
      <p:sp>
        <p:nvSpPr>
          <p:cNvPr id="27" name="Text 25"/>
          <p:cNvSpPr/>
          <p:nvPr/>
        </p:nvSpPr>
        <p:spPr>
          <a:xfrm>
            <a:off x="9620250" y="4444921"/>
            <a:ext cx="825627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7EE8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H2 · สะท้อนคิดลึกขึ้น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9620250" y="4768771"/>
            <a:ext cx="8256270" cy="75961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65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การสะท้อนคิดทั้งความกว้างและความลึกสูงกว่ากลุ่มที่ได้ feedback แบบเดิม</a:t>
            </a:r>
            <a:endParaRPr lang="en-US" sz="1650" dirty="0"/>
          </a:p>
        </p:txBody>
      </p:sp>
      <p:sp>
        <p:nvSpPr>
          <p:cNvPr id="29" name="Shape 27"/>
          <p:cNvSpPr/>
          <p:nvPr/>
        </p:nvSpPr>
        <p:spPr>
          <a:xfrm>
            <a:off x="9334500" y="6326981"/>
            <a:ext cx="8039100" cy="1734900"/>
          </a:xfrm>
          <a:prstGeom prst="roundRect">
            <a:avLst>
              <a:gd name="adj" fmla="val 9192"/>
            </a:avLst>
          </a:prstGeom>
          <a:solidFill>
            <a:srgbClr val="0D2631">
              <a:alpha val="50000"/>
            </a:srgbClr>
          </a:solidFill>
          <a:ln/>
        </p:spPr>
        <p:txBody>
          <a:bodyPr/>
          <a:lstStyle/>
          <a:p>
            <a:endParaRPr lang="th-TH"/>
          </a:p>
        </p:txBody>
      </p:sp>
      <p:sp>
        <p:nvSpPr>
          <p:cNvPr id="30" name="Shape 28"/>
          <p:cNvSpPr/>
          <p:nvPr/>
        </p:nvSpPr>
        <p:spPr>
          <a:xfrm>
            <a:off x="9334500" y="6266021"/>
            <a:ext cx="38100" cy="1036241"/>
          </a:xfrm>
          <a:prstGeom prst="rect">
            <a:avLst/>
          </a:prstGeom>
          <a:solidFill>
            <a:srgbClr val="34D399"/>
          </a:solidFill>
          <a:ln/>
        </p:spPr>
        <p:txBody>
          <a:bodyPr/>
          <a:lstStyle/>
          <a:p>
            <a:endParaRPr lang="th-TH"/>
          </a:p>
        </p:txBody>
      </p:sp>
      <p:sp>
        <p:nvSpPr>
          <p:cNvPr id="31" name="Text 29"/>
          <p:cNvSpPr/>
          <p:nvPr/>
        </p:nvSpPr>
        <p:spPr>
          <a:xfrm>
            <a:off x="9620250" y="6536531"/>
            <a:ext cx="825627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7EE8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H3 · กำกับตนเองดีขึ้น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9620250" y="6860381"/>
            <a:ext cx="8256270" cy="96281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65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ระบบที่มีมนุษย์อยู่ในวงรอบสนับสนุนการเรียนรู้แบบกำกับตนเอง (SRL) ได้ดีกว่า</a:t>
            </a:r>
            <a:endParaRPr lang="en-US" sz="1650" dirty="0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F570E23C-30CC-FD8F-95D7-93024E1F73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19251" y="205214"/>
            <a:ext cx="5924994" cy="142284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2DD4BF">
                  <a:alpha val="13000"/>
                </a:srgbClr>
              </a:gs>
              <a:gs pos="58000">
                <a:srgbClr val="2DD4BF">
                  <a:alpha val="0"/>
                </a:srgbClr>
              </a:gs>
            </a:gsLst>
            <a:path path="circle">
              <a:fillToRect l="94000" t="6000" r="6000" b="94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3" name="Shape 1"/>
          <p:cNvSpPr/>
          <p:nvPr/>
        </p:nvSpPr>
        <p:spPr>
          <a:xfrm>
            <a:off x="15144750" y="7620000"/>
            <a:ext cx="4381500" cy="4381500"/>
          </a:xfrm>
          <a:prstGeom prst="ellipse">
            <a:avLst/>
          </a:prstGeom>
          <a:gradFill rotWithShape="1">
            <a:gsLst>
              <a:gs pos="0">
                <a:srgbClr val="FB923C">
                  <a:alpha val="13000"/>
                </a:srgbClr>
              </a:gs>
              <a:gs pos="70000">
                <a:srgbClr val="FB923C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5" name="Text 3"/>
          <p:cNvSpPr/>
          <p:nvPr/>
        </p:nvSpPr>
        <p:spPr>
          <a:xfrm>
            <a:off x="914400" y="946150"/>
            <a:ext cx="1513890" cy="336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468" dirty="0">
                <a:solidFill>
                  <a:srgbClr val="FB923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07 / 20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2481163" y="704850"/>
            <a:ext cx="4802624" cy="622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375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ขอบเขตของการวิจัย</a:t>
            </a:r>
            <a:endParaRPr lang="en-US" sz="3750" dirty="0"/>
          </a:p>
        </p:txBody>
      </p:sp>
      <p:sp>
        <p:nvSpPr>
          <p:cNvPr id="7" name="Shape 5"/>
          <p:cNvSpPr/>
          <p:nvPr/>
        </p:nvSpPr>
        <p:spPr>
          <a:xfrm>
            <a:off x="2941320" y="1593850"/>
            <a:ext cx="3929063" cy="7988300"/>
          </a:xfrm>
          <a:prstGeom prst="roundRect">
            <a:avLst>
              <a:gd name="adj" fmla="val 4848"/>
            </a:avLst>
          </a:prstGeom>
          <a:gradFill rotWithShape="1">
            <a:gsLst>
              <a:gs pos="0">
                <a:srgbClr val="2DD4BF">
                  <a:alpha val="13000"/>
                </a:srgbClr>
              </a:gs>
              <a:gs pos="100000">
                <a:srgbClr val="0D2631">
                  <a:alpha val="50000"/>
                </a:srgbClr>
              </a:gs>
            </a:gsLst>
            <a:lin ang="4800000" scaled="0"/>
          </a:gradFill>
          <a:ln w="6350">
            <a:solidFill>
              <a:srgbClr val="2DD4BF">
                <a:alpha val="36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8" name="Text 6"/>
          <p:cNvSpPr/>
          <p:nvPr/>
        </p:nvSpPr>
        <p:spPr>
          <a:xfrm>
            <a:off x="3214370" y="1962150"/>
            <a:ext cx="3721259" cy="241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kern="0" spc="216" dirty="0">
                <a:solidFill>
                  <a:srgbClr val="5EEAD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POPULATION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214370" y="2336800"/>
            <a:ext cx="3721259" cy="3476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62500" lnSpcReduction="20000"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875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ประชากรและกลุ่มตัวอย่าง</a:t>
            </a:r>
            <a:endParaRPr lang="en-US" sz="1875" dirty="0"/>
          </a:p>
        </p:txBody>
      </p:sp>
      <p:sp>
        <p:nvSpPr>
          <p:cNvPr id="10" name="Text 8"/>
          <p:cNvSpPr/>
          <p:nvPr/>
        </p:nvSpPr>
        <p:spPr>
          <a:xfrm>
            <a:off x="3595370" y="2817813"/>
            <a:ext cx="1002209" cy="615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4050" dirty="0"/>
              <a:t>60</a:t>
            </a:r>
          </a:p>
        </p:txBody>
      </p:sp>
      <p:sp>
        <p:nvSpPr>
          <p:cNvPr id="11" name="Text 9"/>
          <p:cNvSpPr/>
          <p:nvPr/>
        </p:nvSpPr>
        <p:spPr>
          <a:xfrm>
            <a:off x="4616629" y="3008313"/>
            <a:ext cx="336550" cy="387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BCD6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คน</a:t>
            </a:r>
            <a:endParaRPr lang="en-US" sz="1650" dirty="0"/>
          </a:p>
        </p:txBody>
      </p:sp>
      <p:sp>
        <p:nvSpPr>
          <p:cNvPr id="12" name="Text 10"/>
          <p:cNvSpPr/>
          <p:nvPr/>
        </p:nvSpPr>
        <p:spPr>
          <a:xfrm>
            <a:off x="3214370" y="3529013"/>
            <a:ext cx="3484452" cy="43830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3600" dirty="0" err="1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นักศึกษาครูที่ฝึกปฏิบัติการสอน</a:t>
            </a:r>
            <a:r>
              <a:rPr lang="en-US" sz="360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</a:t>
            </a:r>
            <a:r>
              <a:rPr lang="en-US" sz="3600" dirty="0" err="1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กลุ่มนำร่อง</a:t>
            </a:r>
            <a:r>
              <a:rPr lang="en-US" sz="360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30 คน</a:t>
            </a:r>
            <a:endParaRPr lang="en-US" sz="3600" dirty="0"/>
          </a:p>
        </p:txBody>
      </p:sp>
      <p:sp>
        <p:nvSpPr>
          <p:cNvPr id="13" name="Shape 11"/>
          <p:cNvSpPr/>
          <p:nvPr/>
        </p:nvSpPr>
        <p:spPr>
          <a:xfrm>
            <a:off x="7118033" y="1593850"/>
            <a:ext cx="3929063" cy="7988300"/>
          </a:xfrm>
          <a:prstGeom prst="roundRect">
            <a:avLst>
              <a:gd name="adj" fmla="val 4848"/>
            </a:avLst>
          </a:prstGeom>
          <a:gradFill rotWithShape="1">
            <a:gsLst>
              <a:gs pos="0">
                <a:srgbClr val="60A5FA">
                  <a:alpha val="13000"/>
                </a:srgbClr>
              </a:gs>
              <a:gs pos="100000">
                <a:srgbClr val="0D2631">
                  <a:alpha val="50000"/>
                </a:srgbClr>
              </a:gs>
            </a:gsLst>
            <a:lin ang="4800000" scaled="0"/>
          </a:gradFill>
          <a:ln w="6350">
            <a:solidFill>
              <a:srgbClr val="60A5FA">
                <a:alpha val="36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4" name="Text 12"/>
          <p:cNvSpPr/>
          <p:nvPr/>
        </p:nvSpPr>
        <p:spPr>
          <a:xfrm>
            <a:off x="7391083" y="1962150"/>
            <a:ext cx="3721259" cy="241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kern="0" spc="216" dirty="0">
                <a:solidFill>
                  <a:srgbClr val="7CC4F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CONTENT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7391083" y="2336800"/>
            <a:ext cx="3721259" cy="3476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62500" lnSpcReduction="20000"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875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เนื้อหาและสมรรถนะ</a:t>
            </a:r>
            <a:endParaRPr lang="en-US" sz="1875" dirty="0"/>
          </a:p>
        </p:txBody>
      </p:sp>
      <p:sp>
        <p:nvSpPr>
          <p:cNvPr id="16" name="Text 14"/>
          <p:cNvSpPr/>
          <p:nvPr/>
        </p:nvSpPr>
        <p:spPr>
          <a:xfrm>
            <a:off x="7772083" y="2817813"/>
            <a:ext cx="1446222" cy="533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3450" b="1" dirty="0">
                <a:solidFill>
                  <a:srgbClr val="7CC4F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TPACK</a:t>
            </a:r>
            <a:endParaRPr lang="en-US" sz="3450" dirty="0"/>
          </a:p>
        </p:txBody>
      </p:sp>
      <p:sp>
        <p:nvSpPr>
          <p:cNvPr id="17" name="Text 15"/>
          <p:cNvSpPr/>
          <p:nvPr/>
        </p:nvSpPr>
        <p:spPr>
          <a:xfrm>
            <a:off x="7391083" y="3446463"/>
            <a:ext cx="3484452" cy="51704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320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เทคโนโลยี ศาสตร์การสอน เนื้อหา การจัดการชั้นเรียน และการวัดประเมิน</a:t>
            </a:r>
            <a:endParaRPr lang="en-US" sz="3200" dirty="0"/>
          </a:p>
        </p:txBody>
      </p:sp>
      <p:sp>
        <p:nvSpPr>
          <p:cNvPr id="18" name="Shape 16"/>
          <p:cNvSpPr/>
          <p:nvPr/>
        </p:nvSpPr>
        <p:spPr>
          <a:xfrm>
            <a:off x="11294745" y="1593850"/>
            <a:ext cx="3929063" cy="7988300"/>
          </a:xfrm>
          <a:prstGeom prst="roundRect">
            <a:avLst>
              <a:gd name="adj" fmla="val 4848"/>
            </a:avLst>
          </a:prstGeom>
          <a:gradFill rotWithShape="1">
            <a:gsLst>
              <a:gs pos="0">
                <a:srgbClr val="FBBF24">
                  <a:alpha val="12000"/>
                </a:srgbClr>
              </a:gs>
              <a:gs pos="100000">
                <a:srgbClr val="0D2631">
                  <a:alpha val="50000"/>
                </a:srgbClr>
              </a:gs>
            </a:gsLst>
            <a:lin ang="4800000" scaled="0"/>
          </a:gradFill>
          <a:ln w="6350">
            <a:solidFill>
              <a:srgbClr val="FBBF24">
                <a:alpha val="36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9" name="Text 17"/>
          <p:cNvSpPr/>
          <p:nvPr/>
        </p:nvSpPr>
        <p:spPr>
          <a:xfrm>
            <a:off x="11567795" y="1962150"/>
            <a:ext cx="3721259" cy="241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00" kern="0" spc="216" dirty="0">
                <a:solidFill>
                  <a:srgbClr val="FCD34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SYSTEM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1567795" y="2336800"/>
            <a:ext cx="3721259" cy="3476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62500" lnSpcReduction="20000"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875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ระบบและเทคโนโลยี</a:t>
            </a:r>
            <a:endParaRPr lang="en-US" sz="1875" dirty="0"/>
          </a:p>
        </p:txBody>
      </p:sp>
      <p:sp>
        <p:nvSpPr>
          <p:cNvPr id="21" name="Text 19"/>
          <p:cNvSpPr/>
          <p:nvPr/>
        </p:nvSpPr>
        <p:spPr>
          <a:xfrm>
            <a:off x="11567795" y="2817813"/>
            <a:ext cx="2137847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550" b="1" dirty="0">
                <a:solidFill>
                  <a:srgbClr val="FCD34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Supervisor</a:t>
            </a:r>
            <a:endParaRPr lang="en-US" sz="2550" dirty="0"/>
          </a:p>
        </p:txBody>
      </p:sp>
      <p:sp>
        <p:nvSpPr>
          <p:cNvPr id="22" name="Text 20"/>
          <p:cNvSpPr/>
          <p:nvPr/>
        </p:nvSpPr>
        <p:spPr>
          <a:xfrm>
            <a:off x="11567795" y="3313113"/>
            <a:ext cx="3484452" cy="44211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3200" dirty="0" err="1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เอเจนต์เฉพาะทาง</a:t>
            </a:r>
            <a:r>
              <a:rPr lang="en-US" sz="320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</a:t>
            </a:r>
            <a:br>
              <a:rPr lang="en-US" sz="320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</a:br>
            <a:r>
              <a:rPr lang="en-US" sz="320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in the loop ระบบสังเกตการณ์</a:t>
            </a:r>
            <a:endParaRPr lang="en-US" sz="3200" dirty="0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C5D9CEC8-A9DD-2790-B67A-F58AD10410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67795" y="205213"/>
            <a:ext cx="5476450" cy="131513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2DD4BF">
                  <a:alpha val="13000"/>
                </a:srgbClr>
              </a:gs>
              <a:gs pos="58000">
                <a:srgbClr val="2DD4BF">
                  <a:alpha val="0"/>
                </a:srgbClr>
              </a:gs>
            </a:gsLst>
            <a:path path="circle">
              <a:fillToRect l="8000" t="4000" r="92000" b="96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3" name="Shape 1"/>
          <p:cNvSpPr/>
          <p:nvPr/>
        </p:nvSpPr>
        <p:spPr>
          <a:xfrm>
            <a:off x="15144750" y="7620000"/>
            <a:ext cx="4381500" cy="4381500"/>
          </a:xfrm>
          <a:prstGeom prst="ellipse">
            <a:avLst/>
          </a:prstGeom>
          <a:gradFill rotWithShape="1">
            <a:gsLst>
              <a:gs pos="0">
                <a:srgbClr val="FB923C">
                  <a:alpha val="13000"/>
                </a:srgbClr>
              </a:gs>
              <a:gs pos="70000">
                <a:srgbClr val="FB923C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2DD4BF">
                  <a:alpha val="4000"/>
                </a:srgbClr>
              </a:gs>
              <a:gs pos="100000">
                <a:srgbClr val="2DD4BF">
                  <a:alpha val="0"/>
                </a:srgbClr>
              </a:gs>
            </a:gsLst>
            <a:lin ang="5400000" scaled="0"/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5" name="Text 3"/>
          <p:cNvSpPr/>
          <p:nvPr/>
        </p:nvSpPr>
        <p:spPr>
          <a:xfrm>
            <a:off x="914400" y="946150"/>
            <a:ext cx="1513890" cy="336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468" dirty="0">
                <a:solidFill>
                  <a:srgbClr val="FB923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08 / 20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2481163" y="704850"/>
            <a:ext cx="3979485" cy="622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375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วิธีดำเนินการวิจัย</a:t>
            </a:r>
            <a:endParaRPr lang="en-US" sz="3750" dirty="0"/>
          </a:p>
        </p:txBody>
      </p:sp>
      <p:sp>
        <p:nvSpPr>
          <p:cNvPr id="7" name="Text 5"/>
          <p:cNvSpPr/>
          <p:nvPr/>
        </p:nvSpPr>
        <p:spPr>
          <a:xfrm>
            <a:off x="914400" y="1384300"/>
            <a:ext cx="16952976" cy="431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75" dirty="0">
                <a:solidFill>
                  <a:srgbClr val="A9C7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รูปแบบ R&amp;D บูรณาการ Design-Based Research + Mixed Methods · วงรอบการออกแบบซ้ำ</a:t>
            </a:r>
            <a:endParaRPr lang="en-US" sz="1875" dirty="0"/>
          </a:p>
        </p:txBody>
      </p:sp>
      <p:sp>
        <p:nvSpPr>
          <p:cNvPr id="8" name="Shape 6"/>
          <p:cNvSpPr/>
          <p:nvPr/>
        </p:nvSpPr>
        <p:spPr>
          <a:xfrm>
            <a:off x="914400" y="2667001"/>
            <a:ext cx="5054600" cy="4408488"/>
          </a:xfrm>
          <a:prstGeom prst="roundRect">
            <a:avLst>
              <a:gd name="adj" fmla="val 6920"/>
            </a:avLst>
          </a:prstGeom>
          <a:gradFill rotWithShape="1">
            <a:gsLst>
              <a:gs pos="0">
                <a:srgbClr val="2DD4BF">
                  <a:alpha val="14000"/>
                </a:srgbClr>
              </a:gs>
              <a:gs pos="100000">
                <a:srgbClr val="0D2631">
                  <a:alpha val="50000"/>
                </a:srgbClr>
              </a:gs>
            </a:gsLst>
            <a:lin ang="4500000" scaled="0"/>
          </a:gradFill>
          <a:ln w="6350">
            <a:solidFill>
              <a:srgbClr val="2DD4BF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9" name="Text 7"/>
          <p:cNvSpPr/>
          <p:nvPr/>
        </p:nvSpPr>
        <p:spPr>
          <a:xfrm>
            <a:off x="1225550" y="2991803"/>
            <a:ext cx="4875530" cy="260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2000" kern="0" spc="216" dirty="0">
                <a:solidFill>
                  <a:srgbClr val="5EEAD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PHASE 1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225550" y="3576002"/>
            <a:ext cx="4565269" cy="132473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วิเคราะห์ความต้องการและออกแบบระบบ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1225550" y="4829177"/>
            <a:ext cx="4565269" cy="19542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สัมภาษณ์และสำรวจ · กำหนดกรอบ TPACK ให้วัดได้ · ออกแบบสถาปัตยกรรมหลายเอเจนต์และ state schema</a:t>
            </a: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6121400" y="4322763"/>
            <a:ext cx="419100" cy="27908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2700" dirty="0">
                <a:solidFill>
                  <a:srgbClr val="5EE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700" dirty="0"/>
          </a:p>
        </p:txBody>
      </p:sp>
      <p:sp>
        <p:nvSpPr>
          <p:cNvPr id="13" name="Shape 11"/>
          <p:cNvSpPr/>
          <p:nvPr/>
        </p:nvSpPr>
        <p:spPr>
          <a:xfrm>
            <a:off x="6616700" y="2667001"/>
            <a:ext cx="5054600" cy="4408487"/>
          </a:xfrm>
          <a:prstGeom prst="roundRect">
            <a:avLst>
              <a:gd name="adj" fmla="val 6920"/>
            </a:avLst>
          </a:prstGeom>
          <a:gradFill rotWithShape="1">
            <a:gsLst>
              <a:gs pos="0">
                <a:srgbClr val="60A5FA">
                  <a:alpha val="14000"/>
                </a:srgbClr>
              </a:gs>
              <a:gs pos="100000">
                <a:srgbClr val="0D2631">
                  <a:alpha val="50000"/>
                </a:srgbClr>
              </a:gs>
            </a:gsLst>
            <a:lin ang="4500000" scaled="0"/>
          </a:gradFill>
          <a:ln w="6350">
            <a:solidFill>
              <a:srgbClr val="60A5FA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4" name="Text 12"/>
          <p:cNvSpPr/>
          <p:nvPr/>
        </p:nvSpPr>
        <p:spPr>
          <a:xfrm>
            <a:off x="6927850" y="2991803"/>
            <a:ext cx="4875530" cy="260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2000" kern="0" spc="216" dirty="0">
                <a:solidFill>
                  <a:srgbClr val="7CC4F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PHASE 2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6927850" y="3576002"/>
            <a:ext cx="4875530" cy="69849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พัฒนาและทดสอบระบบ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6927850" y="4103054"/>
            <a:ext cx="4565269" cy="246538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00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สร้างระบบหลายเอเจนต์ + UI · agentic RAG · บันทึก tracing ทุกเอเจนต์ · ทดสอบนำร่อง 20 คน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11823700" y="4322763"/>
            <a:ext cx="419100" cy="27908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2700" dirty="0">
                <a:solidFill>
                  <a:srgbClr val="5EE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700" dirty="0"/>
          </a:p>
        </p:txBody>
      </p:sp>
      <p:sp>
        <p:nvSpPr>
          <p:cNvPr id="18" name="Shape 16"/>
          <p:cNvSpPr/>
          <p:nvPr/>
        </p:nvSpPr>
        <p:spPr>
          <a:xfrm>
            <a:off x="12319000" y="2667001"/>
            <a:ext cx="5054600" cy="4408487"/>
          </a:xfrm>
          <a:prstGeom prst="roundRect">
            <a:avLst>
              <a:gd name="adj" fmla="val 6920"/>
            </a:avLst>
          </a:prstGeom>
          <a:gradFill rotWithShape="1">
            <a:gsLst>
              <a:gs pos="0">
                <a:srgbClr val="34D399">
                  <a:alpha val="15000"/>
                </a:srgbClr>
              </a:gs>
              <a:gs pos="100000">
                <a:srgbClr val="0D2631">
                  <a:alpha val="50000"/>
                </a:srgbClr>
              </a:gs>
            </a:gsLst>
            <a:lin ang="4500000" scaled="0"/>
          </a:gradFill>
          <a:ln w="6350">
            <a:solidFill>
              <a:srgbClr val="34D399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9" name="Text 17"/>
          <p:cNvSpPr/>
          <p:nvPr/>
        </p:nvSpPr>
        <p:spPr>
          <a:xfrm>
            <a:off x="12630150" y="2991802"/>
            <a:ext cx="4875530" cy="43179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00" kern="0" spc="216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PHASE 3 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2630150" y="3576002"/>
            <a:ext cx="4875530" cy="69849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นำไปใช้และประเมินผล</a:t>
            </a:r>
            <a:endParaRPr lang="en-US" sz="2400" dirty="0"/>
          </a:p>
        </p:txBody>
      </p:sp>
      <p:sp>
        <p:nvSpPr>
          <p:cNvPr id="21" name="Text 19"/>
          <p:cNvSpPr/>
          <p:nvPr/>
        </p:nvSpPr>
        <p:spPr>
          <a:xfrm>
            <a:off x="12630150" y="4274500"/>
            <a:ext cx="4565269" cy="23691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00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ทดลองจริง 120 คน วัดก่อน–หลัง รายงาน effect size · LLM-as-a-judge + ผู้เชี่ยวชาญมนุษย์</a:t>
            </a:r>
            <a:endParaRPr lang="en-US" sz="2000" dirty="0"/>
          </a:p>
        </p:txBody>
      </p:sp>
      <p:sp>
        <p:nvSpPr>
          <p:cNvPr id="22" name="Shape 20"/>
          <p:cNvSpPr/>
          <p:nvPr/>
        </p:nvSpPr>
        <p:spPr>
          <a:xfrm>
            <a:off x="914400" y="7361238"/>
            <a:ext cx="16459200" cy="76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34D399">
                  <a:alpha val="100000"/>
                </a:srgbClr>
              </a:gs>
              <a:gs pos="50000">
                <a:srgbClr val="38BDF8">
                  <a:alpha val="100000"/>
                </a:srgbClr>
              </a:gs>
              <a:gs pos="100000">
                <a:srgbClr val="34D399">
                  <a:alpha val="100000"/>
                </a:srgbClr>
              </a:gs>
            </a:gsLst>
            <a:lin ang="0" scaled="0"/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23" name="Text 21"/>
          <p:cNvSpPr/>
          <p:nvPr/>
        </p:nvSpPr>
        <p:spPr>
          <a:xfrm>
            <a:off x="914400" y="7494588"/>
            <a:ext cx="774105" cy="260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350" dirty="0">
                <a:solidFill>
                  <a:srgbClr val="7FA8B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เดือนที่ 1</a:t>
            </a:r>
            <a:endParaRPr lang="en-US" sz="1350" dirty="0"/>
          </a:p>
        </p:txBody>
      </p:sp>
      <p:sp>
        <p:nvSpPr>
          <p:cNvPr id="24" name="Text 22"/>
          <p:cNvSpPr/>
          <p:nvPr/>
        </p:nvSpPr>
        <p:spPr>
          <a:xfrm>
            <a:off x="16572905" y="7494588"/>
            <a:ext cx="876895" cy="260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350" dirty="0">
                <a:solidFill>
                  <a:srgbClr val="7FA8B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เดือนที่ 24</a:t>
            </a:r>
            <a:endParaRPr lang="en-US" sz="1350" dirty="0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674EEEB5-D8EA-783C-C0B2-734C1F8E89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18999" y="205214"/>
            <a:ext cx="4725245" cy="113473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38BDF8">
                  <a:alpha val="12000"/>
                </a:srgbClr>
              </a:gs>
              <a:gs pos="58000">
                <a:srgbClr val="38BDF8">
                  <a:alpha val="0"/>
                </a:srgbClr>
              </a:gs>
            </a:gsLst>
            <a:path path="circle">
              <a:fillToRect l="94000" t="4000" r="6000" b="96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3" name="Shape 1"/>
          <p:cNvSpPr/>
          <p:nvPr/>
        </p:nvSpPr>
        <p:spPr>
          <a:xfrm>
            <a:off x="15144750" y="7620000"/>
            <a:ext cx="4381500" cy="4381500"/>
          </a:xfrm>
          <a:prstGeom prst="ellipse">
            <a:avLst/>
          </a:prstGeom>
          <a:gradFill rotWithShape="1">
            <a:gsLst>
              <a:gs pos="0">
                <a:srgbClr val="FB923C">
                  <a:alpha val="13000"/>
                </a:srgbClr>
              </a:gs>
              <a:gs pos="70000">
                <a:srgbClr val="FB923C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2DD4BF">
                  <a:alpha val="4000"/>
                </a:srgbClr>
              </a:gs>
              <a:gs pos="100000">
                <a:srgbClr val="2DD4BF">
                  <a:alpha val="0"/>
                </a:srgbClr>
              </a:gs>
            </a:gsLst>
            <a:lin ang="5400000" scaled="0"/>
          </a:gradFill>
          <a:ln/>
        </p:spPr>
        <p:txBody>
          <a:bodyPr/>
          <a:lstStyle/>
          <a:p>
            <a:endParaRPr lang="th-TH"/>
          </a:p>
        </p:txBody>
      </p:sp>
      <p:sp>
        <p:nvSpPr>
          <p:cNvPr id="5" name="Text 3"/>
          <p:cNvSpPr/>
          <p:nvPr/>
        </p:nvSpPr>
        <p:spPr>
          <a:xfrm>
            <a:off x="914400" y="946150"/>
            <a:ext cx="1513890" cy="336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468" dirty="0">
                <a:solidFill>
                  <a:srgbClr val="FB923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09 / 20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2481163" y="704850"/>
            <a:ext cx="2793345" cy="622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3750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กรอบทฤษฎี</a:t>
            </a:r>
            <a:endParaRPr lang="en-US" sz="3750" dirty="0"/>
          </a:p>
        </p:txBody>
      </p:sp>
      <p:sp>
        <p:nvSpPr>
          <p:cNvPr id="7" name="Text 5"/>
          <p:cNvSpPr/>
          <p:nvPr/>
        </p:nvSpPr>
        <p:spPr>
          <a:xfrm>
            <a:off x="5211068" y="863600"/>
            <a:ext cx="2571244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7FA8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Theoretical Framework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914400" y="1384300"/>
            <a:ext cx="16952976" cy="431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75" dirty="0">
                <a:solidFill>
                  <a:srgbClr val="A9C7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หลอมรวมทฤษฎีและแนวคิดสามกลุ่ม กำหนดว่า</a:t>
            </a:r>
            <a:r>
              <a:rPr lang="en-US" sz="1875" b="1" dirty="0">
                <a:solidFill>
                  <a:srgbClr val="5EE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พัฒนาอะไร · สร้างอย่างไร · ตรวจสอบอย่างไร</a:t>
            </a:r>
            <a:endParaRPr lang="en-US" sz="1875" dirty="0"/>
          </a:p>
        </p:txBody>
      </p:sp>
      <p:sp>
        <p:nvSpPr>
          <p:cNvPr id="9" name="Shape 7"/>
          <p:cNvSpPr/>
          <p:nvPr/>
        </p:nvSpPr>
        <p:spPr>
          <a:xfrm>
            <a:off x="914400" y="2101850"/>
            <a:ext cx="5308600" cy="7518400"/>
          </a:xfrm>
          <a:prstGeom prst="roundRect">
            <a:avLst>
              <a:gd name="adj" fmla="val 3589"/>
            </a:avLst>
          </a:prstGeom>
          <a:gradFill rotWithShape="1">
            <a:gsLst>
              <a:gs pos="0">
                <a:srgbClr val="2DD4BF">
                  <a:alpha val="13000"/>
                </a:srgbClr>
              </a:gs>
              <a:gs pos="100000">
                <a:srgbClr val="0D2631">
                  <a:alpha val="50000"/>
                </a:srgbClr>
              </a:gs>
            </a:gsLst>
            <a:lin ang="4800000" scaled="0"/>
          </a:gradFill>
          <a:ln w="6350">
            <a:solidFill>
              <a:srgbClr val="2DD4BF">
                <a:alpha val="38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0" name="Text 8"/>
          <p:cNvSpPr/>
          <p:nvPr/>
        </p:nvSpPr>
        <p:spPr>
          <a:xfrm>
            <a:off x="1206500" y="2432050"/>
            <a:ext cx="5196840" cy="241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200" kern="0" spc="192" dirty="0">
                <a:solidFill>
                  <a:srgbClr val="5EEAD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GROUP 1 · พัฒนาอะไร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206500" y="2787650"/>
            <a:ext cx="5196840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2025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ทฤษฎีการเรียนรู้</a:t>
            </a:r>
            <a:endParaRPr lang="en-US" sz="2025" dirty="0"/>
          </a:p>
        </p:txBody>
      </p:sp>
      <p:sp>
        <p:nvSpPr>
          <p:cNvPr id="12" name="Text 10"/>
          <p:cNvSpPr/>
          <p:nvPr/>
        </p:nvSpPr>
        <p:spPr>
          <a:xfrm>
            <a:off x="1269365" y="3263900"/>
            <a:ext cx="4737735" cy="5638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146685" indent="-146685" algn="l">
              <a:lnSpc>
                <a:spcPct val="170000"/>
              </a:lnSpc>
              <a:buSzPct val="100000"/>
              <a:buChar char="•"/>
              <a:tabLst>
                <a:tab pos="146685" algn="l"/>
              </a:tabLst>
            </a:pPr>
            <a:r>
              <a:rPr lang="en-US" sz="240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TPACK — นิยามเกณฑ์วัดสมรรถนะ</a:t>
            </a:r>
            <a:endParaRPr lang="en-US" sz="2400" dirty="0"/>
          </a:p>
          <a:p>
            <a:pPr marL="146685" indent="-146685" algn="l">
              <a:lnSpc>
                <a:spcPct val="170000"/>
              </a:lnSpc>
              <a:buSzPct val="100000"/>
              <a:buChar char="•"/>
              <a:tabLst>
                <a:tab pos="146685" algn="l"/>
              </a:tabLst>
            </a:pPr>
            <a:r>
              <a:rPr lang="en-US" sz="240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ZPD — AI เป็นนั่งร้านปรับระดับ</a:t>
            </a:r>
            <a:endParaRPr lang="en-US" sz="2400" dirty="0"/>
          </a:p>
          <a:p>
            <a:pPr marL="146685" indent="-146685" algn="l">
              <a:lnSpc>
                <a:spcPct val="170000"/>
              </a:lnSpc>
              <a:buSzPct val="100000"/>
              <a:buChar char="•"/>
              <a:tabLst>
                <a:tab pos="146685" algn="l"/>
              </a:tabLst>
            </a:pPr>
            <a:r>
              <a:rPr lang="en-US" sz="240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Cognitive Apprenticeship</a:t>
            </a:r>
            <a:endParaRPr lang="en-US" sz="2400" dirty="0"/>
          </a:p>
          <a:p>
            <a:pPr marL="146685" indent="-146685" algn="l">
              <a:lnSpc>
                <a:spcPct val="170000"/>
              </a:lnSpc>
              <a:buSzPct val="100000"/>
              <a:buChar char="•"/>
              <a:tabLst>
                <a:tab pos="146685" algn="l"/>
              </a:tabLst>
            </a:pPr>
            <a:r>
              <a:rPr lang="en-US" sz="240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Reflective Practice · SRL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6489700" y="2101850"/>
            <a:ext cx="5308600" cy="7518400"/>
          </a:xfrm>
          <a:prstGeom prst="roundRect">
            <a:avLst>
              <a:gd name="adj" fmla="val 3589"/>
            </a:avLst>
          </a:prstGeom>
          <a:gradFill rotWithShape="1">
            <a:gsLst>
              <a:gs pos="0">
                <a:srgbClr val="60A5FA">
                  <a:alpha val="13000"/>
                </a:srgbClr>
              </a:gs>
              <a:gs pos="100000">
                <a:srgbClr val="0D2631">
                  <a:alpha val="50000"/>
                </a:srgbClr>
              </a:gs>
            </a:gsLst>
            <a:lin ang="4800000" scaled="0"/>
          </a:gradFill>
          <a:ln w="6350">
            <a:solidFill>
              <a:srgbClr val="60A5FA">
                <a:alpha val="38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4" name="Text 12"/>
          <p:cNvSpPr/>
          <p:nvPr/>
        </p:nvSpPr>
        <p:spPr>
          <a:xfrm>
            <a:off x="6781800" y="2432050"/>
            <a:ext cx="5196840" cy="241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200" kern="0" spc="192" dirty="0">
                <a:solidFill>
                  <a:srgbClr val="7CC4F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GROUP 2 · สร้างอย่างไร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781800" y="2787650"/>
            <a:ext cx="5196840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2025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สถาปัตยกรรม AI</a:t>
            </a:r>
            <a:endParaRPr lang="en-US" sz="2025" dirty="0"/>
          </a:p>
        </p:txBody>
      </p:sp>
      <p:sp>
        <p:nvSpPr>
          <p:cNvPr id="16" name="Text 14"/>
          <p:cNvSpPr/>
          <p:nvPr/>
        </p:nvSpPr>
        <p:spPr>
          <a:xfrm>
            <a:off x="6844665" y="3263900"/>
            <a:ext cx="4737735" cy="5638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146685" indent="-146685" algn="l">
              <a:lnSpc>
                <a:spcPct val="170000"/>
              </a:lnSpc>
              <a:buSzPct val="100000"/>
              <a:buChar char="•"/>
              <a:tabLst>
                <a:tab pos="146685" algn="l"/>
              </a:tabLst>
            </a:pPr>
            <a:r>
              <a:rPr lang="en-US" sz="240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ระบบหลายเอเจนต์ของ LLM</a:t>
            </a:r>
            <a:endParaRPr lang="en-US" sz="2400" dirty="0"/>
          </a:p>
          <a:p>
            <a:pPr marL="146685" indent="-146685" algn="l">
              <a:lnSpc>
                <a:spcPct val="170000"/>
              </a:lnSpc>
              <a:buSzPct val="100000"/>
              <a:buChar char="•"/>
              <a:tabLst>
                <a:tab pos="146685" algn="l"/>
              </a:tabLst>
            </a:pPr>
            <a:r>
              <a:rPr lang="en-US" sz="240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Supervisor pattern</a:t>
            </a:r>
            <a:endParaRPr lang="en-US" sz="2400" dirty="0"/>
          </a:p>
          <a:p>
            <a:pPr marL="146685" indent="-146685" algn="l">
              <a:lnSpc>
                <a:spcPct val="170000"/>
              </a:lnSpc>
              <a:buSzPct val="100000"/>
              <a:buChar char="•"/>
              <a:tabLst>
                <a:tab pos="146685" algn="l"/>
              </a:tabLst>
            </a:pPr>
            <a:r>
              <a:rPr lang="en-US" sz="240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RAG / Agentic RAG</a:t>
            </a:r>
            <a:endParaRPr lang="en-US" sz="2400" dirty="0"/>
          </a:p>
          <a:p>
            <a:pPr marL="146685" indent="-146685" algn="l">
              <a:lnSpc>
                <a:spcPct val="170000"/>
              </a:lnSpc>
              <a:buSzPct val="100000"/>
              <a:buChar char="•"/>
              <a:tabLst>
                <a:tab pos="146685" algn="l"/>
              </a:tabLst>
            </a:pPr>
            <a:r>
              <a:rPr lang="en-US" sz="240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ฐานความรู้</a:t>
            </a:r>
            <a:r>
              <a:rPr lang="en-US" sz="320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ยุทธศาสตร์</a:t>
            </a:r>
            <a:r>
              <a:rPr lang="en-US" sz="240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การสอน</a:t>
            </a:r>
            <a:endParaRPr lang="en-US" sz="2400" dirty="0"/>
          </a:p>
        </p:txBody>
      </p:sp>
      <p:sp>
        <p:nvSpPr>
          <p:cNvPr id="17" name="Shape 15"/>
          <p:cNvSpPr/>
          <p:nvPr/>
        </p:nvSpPr>
        <p:spPr>
          <a:xfrm>
            <a:off x="12065001" y="2101850"/>
            <a:ext cx="5308600" cy="7518400"/>
          </a:xfrm>
          <a:prstGeom prst="roundRect">
            <a:avLst>
              <a:gd name="adj" fmla="val 3589"/>
            </a:avLst>
          </a:prstGeom>
          <a:gradFill rotWithShape="1">
            <a:gsLst>
              <a:gs pos="0">
                <a:srgbClr val="FBBF24">
                  <a:alpha val="12000"/>
                </a:srgbClr>
              </a:gs>
              <a:gs pos="100000">
                <a:srgbClr val="0D2631">
                  <a:alpha val="50000"/>
                </a:srgbClr>
              </a:gs>
            </a:gsLst>
            <a:lin ang="4800000" scaled="0"/>
          </a:gradFill>
          <a:ln w="6350">
            <a:solidFill>
              <a:srgbClr val="FBBF24">
                <a:alpha val="38000"/>
              </a:srgbClr>
            </a:solidFill>
            <a:prstDash val="solid"/>
          </a:ln>
        </p:spPr>
        <p:txBody>
          <a:bodyPr/>
          <a:lstStyle/>
          <a:p>
            <a:endParaRPr lang="th-TH"/>
          </a:p>
        </p:txBody>
      </p:sp>
      <p:sp>
        <p:nvSpPr>
          <p:cNvPr id="18" name="Text 16"/>
          <p:cNvSpPr/>
          <p:nvPr/>
        </p:nvSpPr>
        <p:spPr>
          <a:xfrm>
            <a:off x="12357100" y="2432050"/>
            <a:ext cx="5196840" cy="241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200" kern="0" spc="192" dirty="0">
                <a:solidFill>
                  <a:srgbClr val="FCD34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GROUP 3 · ตรวจสอบอย่างไร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2357100" y="2787650"/>
            <a:ext cx="5196840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2025" b="1" dirty="0">
                <a:solidFill>
                  <a:srgbClr val="ECF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การประเมินและสังเกตการณ์</a:t>
            </a:r>
            <a:endParaRPr lang="en-US" sz="2025" dirty="0"/>
          </a:p>
        </p:txBody>
      </p:sp>
      <p:sp>
        <p:nvSpPr>
          <p:cNvPr id="20" name="Text 18"/>
          <p:cNvSpPr/>
          <p:nvPr/>
        </p:nvSpPr>
        <p:spPr>
          <a:xfrm>
            <a:off x="12419965" y="3263900"/>
            <a:ext cx="4737735" cy="543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146685" indent="-146685" algn="l">
              <a:lnSpc>
                <a:spcPct val="170000"/>
              </a:lnSpc>
              <a:buSzPct val="100000"/>
              <a:buChar char="•"/>
              <a:tabLst>
                <a:tab pos="146685" algn="l"/>
              </a:tabLst>
            </a:pPr>
            <a:r>
              <a:rPr lang="en-US" sz="240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LLM-as-a-judge</a:t>
            </a:r>
            <a:endParaRPr lang="en-US" sz="2400" dirty="0"/>
          </a:p>
          <a:p>
            <a:pPr marL="146685" indent="-146685" algn="l">
              <a:lnSpc>
                <a:spcPct val="170000"/>
              </a:lnSpc>
              <a:buSzPct val="100000"/>
              <a:buChar char="•"/>
              <a:tabLst>
                <a:tab pos="146685" algn="l"/>
              </a:tabLst>
            </a:pPr>
            <a:r>
              <a:rPr lang="en-US" sz="240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Observability</a:t>
            </a:r>
            <a:endParaRPr lang="en-US" sz="2400" dirty="0"/>
          </a:p>
          <a:p>
            <a:pPr marL="146685" indent="-146685" algn="l">
              <a:lnSpc>
                <a:spcPct val="170000"/>
              </a:lnSpc>
              <a:buSzPct val="100000"/>
              <a:buChar char="•"/>
              <a:tabLst>
                <a:tab pos="146685" algn="l"/>
              </a:tabLst>
            </a:pPr>
            <a:r>
              <a:rPr lang="en-US" sz="240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เกณฑ์ประเมินที่ชัดเจน</a:t>
            </a:r>
            <a:endParaRPr lang="en-US" sz="2400" dirty="0"/>
          </a:p>
          <a:p>
            <a:pPr marL="146685" indent="-146685" algn="l">
              <a:lnSpc>
                <a:spcPct val="170000"/>
              </a:lnSpc>
              <a:buSzPct val="100000"/>
              <a:buChar char="•"/>
              <a:tabLst>
                <a:tab pos="146685" algn="l"/>
              </a:tabLst>
            </a:pPr>
            <a:r>
              <a:rPr lang="en-US" sz="2400" dirty="0">
                <a:solidFill>
                  <a:srgbClr val="C6D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ความน่าเชื่อถือและอคติ</a:t>
            </a:r>
            <a:endParaRPr lang="en-US" sz="2400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6C2FFA50-E63E-A139-BD73-5EB08CD458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68998" y="205213"/>
            <a:ext cx="6284942" cy="150928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54</TotalTime>
  <Words>2500</Words>
  <Application>Microsoft Office PowerPoint</Application>
  <PresentationFormat>Custom</PresentationFormat>
  <Paragraphs>414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Courier New</vt:lpstr>
      <vt:lpstr>Tw Cen MT</vt:lpstr>
      <vt:lpstr>Circuit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จักรพงษ์ นิลพงษ์</cp:lastModifiedBy>
  <cp:revision>9</cp:revision>
  <dcterms:created xsi:type="dcterms:W3CDTF">2026-06-22T06:00:25Z</dcterms:created>
  <dcterms:modified xsi:type="dcterms:W3CDTF">2026-06-23T06:44:09Z</dcterms:modified>
</cp:coreProperties>
</file>