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77" r:id="rId2"/>
    <p:sldId id="375" r:id="rId3"/>
    <p:sldId id="385" r:id="rId4"/>
    <p:sldId id="397" r:id="rId5"/>
    <p:sldId id="382" r:id="rId6"/>
    <p:sldId id="395" r:id="rId7"/>
    <p:sldId id="383" r:id="rId8"/>
    <p:sldId id="384" r:id="rId9"/>
    <p:sldId id="386" r:id="rId10"/>
    <p:sldId id="391" r:id="rId11"/>
    <p:sldId id="399" r:id="rId12"/>
    <p:sldId id="394" r:id="rId13"/>
    <p:sldId id="402" r:id="rId14"/>
    <p:sldId id="401" r:id="rId15"/>
    <p:sldId id="387" r:id="rId16"/>
    <p:sldId id="398" r:id="rId17"/>
    <p:sldId id="389" r:id="rId18"/>
    <p:sldId id="390" r:id="rId19"/>
    <p:sldId id="380" r:id="rId20"/>
  </p:sldIdLst>
  <p:sldSz cx="18288000" cy="10287000"/>
  <p:notesSz cx="6858000" cy="9144000"/>
  <p:embeddedFontLst>
    <p:embeddedFont>
      <p:font typeface="Better Together" pitchFamily="34" charset="-34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4E8"/>
    <a:srgbClr val="E5C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6" autoAdjust="0"/>
    <p:restoredTop sz="94604" autoAdjust="0"/>
  </p:normalViewPr>
  <p:slideViewPr>
    <p:cSldViewPr>
      <p:cViewPr>
        <p:scale>
          <a:sx n="61" d="100"/>
          <a:sy n="61" d="100"/>
        </p:scale>
        <p:origin x="264" y="8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2044E-57D7-4AF5-9EC8-DE1161BBE423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5A085-8C49-4265-B65A-7EC5645F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7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4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26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นี้อธิบายการพัฒนาระบบผู้ช่วยอัตโนมัติด้วยปัญญาประดิษฐ์เพื่อสนับสนุนการออกแบบเครือข่าย โดยเริ่มจากการรวบรวมและประมวลผลข้อมูลให้ตรงความต้องการของผู้ใช้ จากนั้นระบบจะทำการตรวจสอบความถูกต้องและความครบถ้วนของข้อมูล ผ่านกลไกการตรวจสอบความต้องการโดยระบบ หากข้อมูลยังไม่สมบูรณ์ ระบบจะสร้างกระบวนการย้อนกลับเพื่อให้ผู้ใช้งานปรับปรุงข้อมูล ก่อนส่งต่อไปยังขั้นตอนการออกแบบเครือข่ายพร้อมทั้งอธิบายข้อมูล ส่วนผลลัพธ์ที่ได้จะถูกนำใช่ประเมินและใช้เป็นข้อมูลย้อนกลับเพื่อปรับปรุงความสามารถของระบบอย่างต่อเนื่อง</a:t>
            </a:r>
            <a:endParaRPr lang="en-US" sz="12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5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นี้แสดงการทำงานของระบบผู้ช่วยอัตโนมัติในการตรวจสอบความถูกต้องและความครบถ้วนของข้อมูลความต้องการตั้งแต่ขั้นตอนการนำเข้า หากข้อมูลไม่สมบูรณ์ ระบบจะทำการแจ้งเตือนและแนะนำให้ผู้ใช้งานแก้ไขก่อนนำข้อมูลไปใช้ในกระบวนการออกแบบเครือข่าย เพื่อให้ข้อมูลที่ใช้มีคุณภาพและสอดคล้องกับการใช้งานจริง</a:t>
            </a:r>
            <a:endParaRPr lang="en-US" sz="12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00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FDE9E-E0F9-9EC1-D083-E409F47FF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15FE4C7-2997-7A1D-457A-167101565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EE57004F-12E1-896D-4DC0-BC6777C2D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นี้อธิบายการพัฒนาระบบผู้ช่วยอัตโนมัติด้วยปัญญาประดิษฐ์เพื่อสนับสนุนการออกแบบเครือข่าย โดยเริ่มจากการรวบรวมและประมวลผลข้อมูลให้ตรงความต้องการของผู้ใช้ จากนั้นระบบจะทำการตรวจสอบความถูกต้องและความครบถ้วนของข้อมูล ผ่านกลไกการตรวจสอบความต้องการโดยระบบ หากข้อมูลยังไม่สมบูรณ์ ระบบจะสร้างกระบวนการย้อนกลับเพื่อให้ผู้ใช้งานปรับปรุงข้อมูล ก่อนส่งต่อไปยังขั้นตอนการออกแบบเครือข่ายพร้อมทั้งอธิบายข้อมูล ส่วนผลลัพธ์ที่ได้จะถูกนำใช่ประเมินและใช้เป็นข้อมูลย้อนกลับเพื่อปรับปรุงความสามารถของระบบอย่างต่อเนื่อง</a:t>
            </a:r>
            <a:endParaRPr lang="en-US" sz="12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9F660CB-3227-C3FB-FED9-E468C3E66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0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กรอบแนวคิดการวิจัยนี้มุ่งการประยุกต์ใช้เทคโนโลยีปัญญาประดิษฐ์ในการพัฒนาระบบผู้ช่วยอัตโนมัติ เพื่อสนับสนุนกระบวนการออกแบบเครือข่ายอัจฉริยะ โดยระบบรับข้อมูลความต้องการ รวมถึงเงื่อนไขและข้อกำหนดที่เกี่ยวข้องกับการออกแบบเครือข่ายเป็นข้อมูล แล้วดำเนินการวิเคราะห์ ตรวจสอบความถูกต้องครบถ้วน เพื่อสร้างทางเลือกในการออกแบบเครือข่ายพร้อมอธิบายข้อมูลเพื่อสนับสนุนการตัดสินใจ ผลลัพธ์ที่ได้จากระบบจะถูกประเมินโดยผู้เชี่ยวชาญทางด้านระบบเครือข่าย เพื่อใช้เป็นกลไกในการปรับปรุงและพัฒนาความสามารถของระบบให้มีความถูกต้อง แม่นยำ ลดเวลาการดำเนินงาน และสอดคล้องกับการใช้งานมากยิ่งขึ้น</a:t>
            </a:r>
            <a:endParaRPr 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9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8713-24CF-0BA8-AECC-E29872187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3F2FEDA-FE7A-22B3-B499-817AA2CEF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358E671C-001D-6237-3C94-8089712BF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กรอบแนวคิดการวิจัยนี้มุ่งการประยุกต์ใช้เทคโนโลยีปัญญาประดิษฐ์ในการพัฒนาระบบผู้ช่วยอัตโนมัติ เพื่อสนับสนุนกระบวนการออกแบบเครือข่ายอัจฉริยะ โดยระบบรับข้อมูลความต้องการ รวมถึงเงื่อนไขและข้อกำหนดที่เกี่ยวข้องกับการออกแบบเครือข่ายเป็นข้อมูล แล้วดำเนินการวิเคราะห์ ตรวจสอบความถูกต้องครบถ้วน เพื่อสร้างทางเลือกในการออกแบบเครือข่ายพร้อมอธิบายข้อมูลเพื่อสนับสนุนการตัดสินใจ ผลลัพธ์ที่ได้จากระบบจะถูกประเมินโดยผู้เชี่ยวชาญทางด้านระบบเครือข่าย เพื่อใช้เป็นกลไกในการปรับปรุงและพัฒนาความสามารถของระบบให้มีความถูกต้อง แม่นยำ ลดเวลาการดำเนินงาน และสอดคล้องกับการใช้งานมากยิ่งขึ้น</a:t>
            </a:r>
            <a:endParaRPr 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6F9C6B6-F726-B0EA-4342-FE8BF2932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649EE-50D9-5E63-1F66-98433C9C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CE1445E-EFE8-78A4-0E8D-1840DF613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8170C5A7-760E-6074-BB6A-7D322E4E1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กรอบแนวคิดการวิจัยนี้มุ่งการประยุกต์ใช้เทคโนโลยีปัญญาประดิษฐ์ในการพัฒนาระบบผู้ช่วยอัตโนมัติ เพื่อสนับสนุนกระบวนการออกแบบเครือข่ายอัจฉริยะ โดยระบบรับข้อมูลความต้องการ รวมถึงเงื่อนไขและข้อกำหนดที่เกี่ยวข้องกับการออกแบบเครือข่ายเป็นข้อมูล แล้วดำเนินการวิเคราะห์ ตรวจสอบความถูกต้องครบถ้วน เพื่อสร้างทางเลือกในการออกแบบเครือข่ายพร้อมอธิบายข้อมูลเพื่อสนับสนุนการตัดสินใจ ผลลัพธ์ที่ได้จากระบบจะถูกประเมินโดยผู้เชี่ยวชาญทางด้านระบบเครือข่าย เพื่อใช้เป็นกลไกในการปรับปรุงและพัฒนาความสามารถของระบบให้มีความถูกต้อง แม่นยำ ลดเวลาการดำเนินงาน และสอดคล้องกับการใช้งานมากยิ่งขึ้น</a:t>
            </a:r>
            <a:endParaRPr 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525D736-48F7-1A08-32B7-0E0F56E0F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5A085-8C49-4265-B65A-7EC5645FFA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833C00B1-CA2C-494A-A566-6790FD0946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67224"/>
            <a:ext cx="3655800" cy="351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77CA480-4518-4BF0-9AD6-18091AD7F1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58050" y="5912673"/>
            <a:ext cx="3655800" cy="351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EA166A0-037E-44A3-B0C5-D536749BF6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6100" y="2387594"/>
            <a:ext cx="3655800" cy="351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BE4363D-0999-4850-AE33-1A1B530A84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74150" y="5933043"/>
            <a:ext cx="3655800" cy="351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5B2035F-43A5-4EFF-BE2E-45917BEDCA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632200" y="2367224"/>
            <a:ext cx="3655800" cy="351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063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F91886-1BD4-4959-5835-F5EA5423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"/>
            <a:ext cx="18288000" cy="10287000"/>
          </a:xfrm>
          <a:prstGeom prst="rect">
            <a:avLst/>
          </a:prstGeom>
        </p:spPr>
      </p:pic>
      <p:grpSp>
        <p:nvGrpSpPr>
          <p:cNvPr id="16" name="그룹 13">
            <a:extLst>
              <a:ext uri="{FF2B5EF4-FFF2-40B4-BE49-F238E27FC236}">
                <a16:creationId xmlns:a16="http://schemas.microsoft.com/office/drawing/2014/main" id="{8C6CC88E-1E6D-21BE-9EB3-EFCB7EDB33AF}"/>
              </a:ext>
            </a:extLst>
          </p:cNvPr>
          <p:cNvGrpSpPr/>
          <p:nvPr/>
        </p:nvGrpSpPr>
        <p:grpSpPr>
          <a:xfrm>
            <a:off x="-29167" y="1415536"/>
            <a:ext cx="7195505" cy="110837"/>
            <a:chOff x="0" y="0"/>
            <a:chExt cx="10600107" cy="3256589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11943402-E764-34FD-1AA9-377842628888}"/>
                </a:ext>
              </a:extLst>
            </p:cNvPr>
            <p:cNvSpPr/>
            <p:nvPr/>
          </p:nvSpPr>
          <p:spPr>
            <a:xfrm>
              <a:off x="1770291" y="8292"/>
              <a:ext cx="1776047" cy="3248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313B4F3D-8E04-0896-F6AC-B5959E2191E2}"/>
                </a:ext>
              </a:extLst>
            </p:cNvPr>
            <p:cNvSpPr/>
            <p:nvPr/>
          </p:nvSpPr>
          <p:spPr>
            <a:xfrm>
              <a:off x="3540582" y="8292"/>
              <a:ext cx="1776047" cy="32482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b="1">
                <a:solidFill>
                  <a:schemeClr val="bg1"/>
                </a:solidFill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4587880E-A5CE-5054-E431-24243ACE9185}"/>
                </a:ext>
              </a:extLst>
            </p:cNvPr>
            <p:cNvSpPr/>
            <p:nvPr/>
          </p:nvSpPr>
          <p:spPr>
            <a:xfrm>
              <a:off x="5310873" y="8292"/>
              <a:ext cx="1776047" cy="32482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5CD3A447-0FF1-F603-85B3-E9870A8FE6DB}"/>
                </a:ext>
              </a:extLst>
            </p:cNvPr>
            <p:cNvSpPr/>
            <p:nvPr/>
          </p:nvSpPr>
          <p:spPr>
            <a:xfrm>
              <a:off x="8824060" y="0"/>
              <a:ext cx="1776047" cy="32482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b="1">
                <a:solidFill>
                  <a:schemeClr val="bg1"/>
                </a:solidFill>
              </a:endParaRPr>
            </a:p>
          </p:txBody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4DF350CB-AD7F-59B4-B2EC-E096F309D88D}"/>
                </a:ext>
              </a:extLst>
            </p:cNvPr>
            <p:cNvSpPr/>
            <p:nvPr/>
          </p:nvSpPr>
          <p:spPr>
            <a:xfrm>
              <a:off x="7067467" y="8292"/>
              <a:ext cx="1776047" cy="32482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b="1">
                <a:solidFill>
                  <a:schemeClr val="bg1"/>
                </a:solidFill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DDAC4D4-3CE6-F69C-04A0-95E178C005E8}"/>
                </a:ext>
              </a:extLst>
            </p:cNvPr>
            <p:cNvSpPr/>
            <p:nvPr/>
          </p:nvSpPr>
          <p:spPr>
            <a:xfrm>
              <a:off x="0" y="8292"/>
              <a:ext cx="1776047" cy="32482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81E12CA-A377-C3E3-1019-65082ED813D8}"/>
              </a:ext>
            </a:extLst>
          </p:cNvPr>
          <p:cNvSpPr txBox="1"/>
          <p:nvPr/>
        </p:nvSpPr>
        <p:spPr>
          <a:xfrm>
            <a:off x="291110" y="9353593"/>
            <a:ext cx="98381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วันที่ </a:t>
            </a:r>
            <a:r>
              <a:rPr lang="en-US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20-22 </a:t>
            </a:r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กุมภาพันธ์ 256</a:t>
            </a:r>
            <a:r>
              <a:rPr lang="en-US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9</a:t>
            </a:r>
            <a:endParaRPr lang="th-TH" altLang="ko-KR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ณ วังรีรีสอร์ท จ.นครนายก</a:t>
            </a:r>
            <a:endParaRPr lang="ko-KR" alt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E1F9C8-1AD1-44B6-B5D7-E9366889C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5" y="40721"/>
            <a:ext cx="718842" cy="13172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EA587F-B34F-4DF2-9D28-293A8789D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21" y="126395"/>
            <a:ext cx="869772" cy="12301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3D23930-4B13-4D63-8CF3-48356A1A32C7}"/>
              </a:ext>
            </a:extLst>
          </p:cNvPr>
          <p:cNvSpPr txBox="1"/>
          <p:nvPr/>
        </p:nvSpPr>
        <p:spPr>
          <a:xfrm>
            <a:off x="-977331" y="2705100"/>
            <a:ext cx="1112334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การสัมมนาวิชาการ </a:t>
            </a:r>
            <a:endParaRPr lang="en-US" sz="54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/>
            <a:r>
              <a:rPr lang="th-TH" sz="48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เทคโนโลยีดิจิทัลมีเดีย ครั้งที่ </a:t>
            </a:r>
            <a:r>
              <a:rPr lang="en-US" sz="48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</a:t>
            </a:r>
            <a:endParaRPr lang="th-TH" sz="48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/>
            <a:r>
              <a:rPr lang="th-TH" sz="48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ระดับบัณฑิตศึกษา </a:t>
            </a:r>
            <a:endParaRPr lang="en-US" sz="48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/>
            <a:endParaRPr lang="th-TH" sz="44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/>
            <a:r>
              <a:rPr lang="th-TH" sz="4400" b="1" dirty="0">
                <a:solidFill>
                  <a:srgbClr val="E5C204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สาขาวิชาเทคโนโลยีดิจิทัล </a:t>
            </a:r>
          </a:p>
          <a:p>
            <a:pPr algn="ctr"/>
            <a:r>
              <a:rPr lang="th-TH" sz="4400" b="1" dirty="0">
                <a:solidFill>
                  <a:srgbClr val="E5C204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คณะวิทยาศาสตร์และเทคโนโลยี </a:t>
            </a:r>
          </a:p>
          <a:p>
            <a:pPr algn="ctr"/>
            <a:r>
              <a:rPr lang="th-TH" sz="4400" b="1" dirty="0">
                <a:solidFill>
                  <a:srgbClr val="E5C204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มหาวิทยาลัยเทคโนโลยี</a:t>
            </a:r>
            <a:endParaRPr lang="en-US" sz="4400" b="1" dirty="0">
              <a:solidFill>
                <a:srgbClr val="E5C204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/>
            <a:r>
              <a:rPr lang="th-TH" sz="4400" b="1" dirty="0">
                <a:solidFill>
                  <a:srgbClr val="E5C204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ราชมงคลสุวรรณภูมิ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1839E1-C73F-485A-B974-B0C064E3C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53" y="65301"/>
            <a:ext cx="1621976" cy="12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7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A010E-3421-7D94-AC45-00F64A3A3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7108DE-4E3C-50B8-DA04-597C76F993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82E0F4-E22B-7A25-C3AB-A5E5EB1511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EDFAA3-AE91-9589-5B5D-2E9541FD55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5A58FD-4684-3552-B801-6D64A7EA26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273E7E6-0671-1494-AA33-B2C973A479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30F0621-8668-0736-F1C3-3AB03471D7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B0776-1A72-7C14-6E6F-2A5DCCF9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0" name="รูปภาพ 9" descr="รูปภาพประกอบด้วย ข้อความ, ภาพหน้าจอ, ตัวอักษร, ไลน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E64F8CE0-57E6-2E66-5A14-465243114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/>
          <a:stretch>
            <a:fillRect/>
          </a:stretch>
        </p:blipFill>
        <p:spPr>
          <a:xfrm>
            <a:off x="2133600" y="1351063"/>
            <a:ext cx="10143455" cy="8038765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DF8C6FC-5E14-85F7-83C3-BFAB8CFEE89B}"/>
              </a:ext>
            </a:extLst>
          </p:cNvPr>
          <p:cNvSpPr txBox="1"/>
          <p:nvPr/>
        </p:nvSpPr>
        <p:spPr>
          <a:xfrm>
            <a:off x="228600" y="9546903"/>
            <a:ext cx="1786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รูปที่ </a:t>
            </a:r>
            <a:r>
              <a:rPr lang="en-US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2. </a:t>
            </a:r>
            <a:r>
              <a:rPr lang="th-TH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กรอบแนวคิดขั้นตอนการนำเข้าของข้อมูลให้ตรงตามความถูกต้องครบถ้วน เพื่อสนับสนุนกระบวนการออกแบบเครือข่าย</a:t>
            </a:r>
            <a:r>
              <a:rPr lang="en-US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endParaRPr lang="th-TH" sz="24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69CF259D-1F55-89BB-B68A-9C9D5FA50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16442"/>
            <a:ext cx="497825" cy="912258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1597196-BF97-B42B-F592-798397BE1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86837"/>
            <a:ext cx="649134" cy="918063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679FB83-2C88-EB85-653F-1E2B03A46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200935"/>
            <a:ext cx="1095150" cy="827765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3F9C3787-1C75-56F5-3DFA-DA39618A906A}"/>
              </a:ext>
            </a:extLst>
          </p:cNvPr>
          <p:cNvSpPr txBox="1">
            <a:spLocks/>
          </p:cNvSpPr>
          <p:nvPr/>
        </p:nvSpPr>
        <p:spPr>
          <a:xfrm>
            <a:off x="3837638" y="198807"/>
            <a:ext cx="14283724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5.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(2)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4C394F5-6F2B-9183-F40A-C41563A6D69B}"/>
              </a:ext>
            </a:extLst>
          </p:cNvPr>
          <p:cNvSpPr/>
          <p:nvPr/>
        </p:nvSpPr>
        <p:spPr>
          <a:xfrm>
            <a:off x="12403174" y="1377932"/>
            <a:ext cx="5527548" cy="8229600"/>
          </a:xfrm>
          <a:custGeom>
            <a:avLst/>
            <a:gdLst/>
            <a:ahLst/>
            <a:cxnLst/>
            <a:rect l="l" t="t" r="r" b="b"/>
            <a:pathLst>
              <a:path w="5527548" h="8229600">
                <a:moveTo>
                  <a:pt x="0" y="0"/>
                </a:moveTo>
                <a:lnTo>
                  <a:pt x="5527548" y="0"/>
                </a:lnTo>
                <a:lnTo>
                  <a:pt x="55275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7031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231B-A5AB-C692-EB8E-83EF88E8A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F71E66-520B-820A-69DC-2BD28E4BB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E0B00-60E5-2AF0-FDF7-724EF78A84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6D14B4-40E4-0431-AE7F-4A89A9E498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DF0139-CBA7-6FAE-508A-A81C0EB063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36388B-F175-90AA-270D-044B49871A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CCEE7-D6CD-3219-36A5-FF31C4D0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815256-351C-6ADC-B16D-B05984DA5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16442"/>
            <a:ext cx="497825" cy="9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3495C5-1007-AF48-A9D1-661EE6DE1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86837"/>
            <a:ext cx="649134" cy="9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B9A5AC-82CD-161B-EE61-033E02237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200935"/>
            <a:ext cx="1095150" cy="827765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CF47CB5A-6DA1-CB69-CB96-AAD1A097A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02" y="1356723"/>
            <a:ext cx="15335779" cy="8065950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7520DAD2-4FB8-5804-69A9-4BC44EE98C7F}"/>
              </a:ext>
            </a:extLst>
          </p:cNvPr>
          <p:cNvSpPr txBox="1"/>
          <p:nvPr/>
        </p:nvSpPr>
        <p:spPr>
          <a:xfrm>
            <a:off x="1371925" y="9639300"/>
            <a:ext cx="15468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รูปที่ </a:t>
            </a:r>
            <a:r>
              <a:rPr lang="en-US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1. </a:t>
            </a:r>
            <a:r>
              <a:rPr lang="th-TH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การพัฒนาระบบผู้ช่วยอัตโนมัติด้วยปัญญาประดิษฐ์เพื่อสนับสนุนกระบวนการออกแบบเครือข่ายอัจฉริยะ</a:t>
            </a:r>
            <a:endParaRPr lang="en-US" sz="24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97A1629-4BB0-058C-B94C-169EB2C7CED8}"/>
              </a:ext>
            </a:extLst>
          </p:cNvPr>
          <p:cNvSpPr txBox="1">
            <a:spLocks/>
          </p:cNvSpPr>
          <p:nvPr/>
        </p:nvSpPr>
        <p:spPr>
          <a:xfrm>
            <a:off x="3837638" y="198807"/>
            <a:ext cx="14283724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5.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(3)</a:t>
            </a:r>
          </a:p>
        </p:txBody>
      </p:sp>
      <p:sp>
        <p:nvSpPr>
          <p:cNvPr id="20" name="สี่เหลี่ยมผืนผ้ามุมมน 19">
            <a:extLst>
              <a:ext uri="{FF2B5EF4-FFF2-40B4-BE49-F238E27FC236}">
                <a16:creationId xmlns:a16="http://schemas.microsoft.com/office/drawing/2014/main" id="{893E2089-BDBD-69FF-CF35-7C5295D05301}"/>
              </a:ext>
            </a:extLst>
          </p:cNvPr>
          <p:cNvSpPr/>
          <p:nvPr/>
        </p:nvSpPr>
        <p:spPr>
          <a:xfrm>
            <a:off x="7772400" y="4305300"/>
            <a:ext cx="8870348" cy="5149866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5412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C1ABB-B9C2-1749-0796-39C28FEF8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9D148-362F-7950-C881-113235491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32" name="ตัวแทนรูปภาพ 31">
            <a:extLst>
              <a:ext uri="{FF2B5EF4-FFF2-40B4-BE49-F238E27FC236}">
                <a16:creationId xmlns:a16="http://schemas.microsoft.com/office/drawing/2014/main" id="{1992B94B-E19F-48B3-E8A2-AFCBD8878C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6" r="45486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95000"/>
            </a:prstClr>
          </a:solidFill>
          <a:ln w="25400">
            <a:noFill/>
          </a:ln>
          <a:effectLst/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8B3277-C7BD-48E4-1CA9-02651532D4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B57CBA-3AD1-6376-03EA-65C18F998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889EB-0F6D-B83E-1D54-51BC61E7A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ภาพหน้าจอ, ตัวอักษร, ไลน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8784AFB2-9E3D-AADE-3817-7C0BE21ED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1" y="2002786"/>
            <a:ext cx="17411584" cy="6347494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72C41B1C-A3DD-8A53-3B09-100CC36BCF09}"/>
              </a:ext>
            </a:extLst>
          </p:cNvPr>
          <p:cNvSpPr txBox="1"/>
          <p:nvPr/>
        </p:nvSpPr>
        <p:spPr>
          <a:xfrm>
            <a:off x="2743200" y="9033288"/>
            <a:ext cx="1280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th-TH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รูปที่ </a:t>
            </a:r>
            <a:r>
              <a:rPr lang="en-US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3. </a:t>
            </a:r>
            <a:r>
              <a:rPr lang="th-TH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</a:t>
            </a:r>
            <a:r>
              <a:rPr lang="en-US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AI-LLMs </a:t>
            </a:r>
            <a:r>
              <a:rPr lang="th-TH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และ</a:t>
            </a:r>
            <a:r>
              <a:rPr lang="en-US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การประเมินจากผู้เชี่ยวชาญ</a:t>
            </a:r>
            <a:endParaRPr lang="en-US" sz="24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1459CA44-6E84-0FBC-296C-010BD13FD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268842"/>
            <a:ext cx="497825" cy="912258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3EFC0F0D-D838-BAA7-24BA-CE6BA3919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339237"/>
            <a:ext cx="649134" cy="918063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2F17509E-B967-945C-5708-D55A51F86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353335"/>
            <a:ext cx="1095150" cy="827765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D6835FCA-6064-8AB9-A869-55C18A6E37E6}"/>
              </a:ext>
            </a:extLst>
          </p:cNvPr>
          <p:cNvSpPr txBox="1">
            <a:spLocks/>
          </p:cNvSpPr>
          <p:nvPr/>
        </p:nvSpPr>
        <p:spPr>
          <a:xfrm>
            <a:off x="3837638" y="388538"/>
            <a:ext cx="14283724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5.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(4)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C6AE8DB2-788A-2491-821F-57557C56276F}"/>
              </a:ext>
            </a:extLst>
          </p:cNvPr>
          <p:cNvSpPr txBox="1"/>
          <p:nvPr/>
        </p:nvSpPr>
        <p:spPr>
          <a:xfrm>
            <a:off x="5902198" y="4377035"/>
            <a:ext cx="415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 Intent-Based Networking (IBN)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465780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864AF-43BB-A41D-1CE3-38FA2175D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8F3227-3640-E9D1-9AC2-5AA424E2C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32" name="ตัวแทนรูปภาพ 31">
            <a:extLst>
              <a:ext uri="{FF2B5EF4-FFF2-40B4-BE49-F238E27FC236}">
                <a16:creationId xmlns:a16="http://schemas.microsoft.com/office/drawing/2014/main" id="{6CEF1FE0-98C9-E78B-DEBF-E9F5552CFB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6" r="45486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95000"/>
            </a:prstClr>
          </a:solidFill>
          <a:ln w="25400">
            <a:noFill/>
          </a:ln>
          <a:effectLst/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654216-209B-2731-881E-DCF78728E7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5B8E1D-6984-18C1-61C0-B90FD15F2F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FEDED7-DD1F-0F75-81D0-3AFC69114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A86E18C-EC9C-68F1-733D-6B3D1D82691F}"/>
              </a:ext>
            </a:extLst>
          </p:cNvPr>
          <p:cNvSpPr txBox="1"/>
          <p:nvPr/>
        </p:nvSpPr>
        <p:spPr>
          <a:xfrm>
            <a:off x="2743200" y="9268480"/>
            <a:ext cx="1280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th-TH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รูปที่ </a:t>
            </a:r>
            <a:r>
              <a:rPr lang="en-US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4. </a:t>
            </a:r>
            <a:r>
              <a:rPr lang="en-US" sz="2400" b="1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Easy Model </a:t>
            </a:r>
            <a:r>
              <a:rPr lang="en-US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Layer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1CF719FA-ECE2-E222-0932-38F7ED000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268842"/>
            <a:ext cx="497825" cy="912258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FC257E70-87B4-AE12-3C95-7732E30E8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339237"/>
            <a:ext cx="649134" cy="918063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8C887B9-F6FB-08AF-5A3D-84DD0012D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353335"/>
            <a:ext cx="1095150" cy="827765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8435EEA-2E08-206E-8C6B-558056E6B40C}"/>
              </a:ext>
            </a:extLst>
          </p:cNvPr>
          <p:cNvSpPr txBox="1">
            <a:spLocks/>
          </p:cNvSpPr>
          <p:nvPr/>
        </p:nvSpPr>
        <p:spPr>
          <a:xfrm>
            <a:off x="3837638" y="388538"/>
            <a:ext cx="14283724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5.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(5)</a:t>
            </a:r>
          </a:p>
        </p:txBody>
      </p:sp>
      <p:pic>
        <p:nvPicPr>
          <p:cNvPr id="3" name="รูปภาพ 2" descr="รูปภาพประกอบด้วย ข้อความ, ภาพหน้าจอ, ไลน์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0E69AD0F-2FEA-0239-6890-795800E2F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4" y="1575625"/>
            <a:ext cx="13265016" cy="73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24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17D5-18BD-0CE0-0C0A-5952A151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6C5287-05E1-8893-4EAB-9AE9B77D7B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32" name="ตัวแทนรูปภาพ 31">
            <a:extLst>
              <a:ext uri="{FF2B5EF4-FFF2-40B4-BE49-F238E27FC236}">
                <a16:creationId xmlns:a16="http://schemas.microsoft.com/office/drawing/2014/main" id="{0993F6DC-D61C-A4D2-1453-2002BB9C48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6" r="45486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95000"/>
            </a:prstClr>
          </a:solidFill>
          <a:ln w="25400">
            <a:noFill/>
          </a:ln>
          <a:effectLst/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F66CCC-A907-5256-8D7C-F64F57321F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BFD083-4BF9-3DDD-9AFE-E57A0346F5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1F757-8CAA-2D38-20C7-488ED911C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0C047A9-F4C3-ED3A-D11C-E3E86ED15FE0}"/>
              </a:ext>
            </a:extLst>
          </p:cNvPr>
          <p:cNvSpPr txBox="1"/>
          <p:nvPr/>
        </p:nvSpPr>
        <p:spPr>
          <a:xfrm>
            <a:off x="2091942" y="9696321"/>
            <a:ext cx="1402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รูปที่ </a:t>
            </a:r>
            <a:r>
              <a:rPr lang="en-US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5. </a:t>
            </a:r>
            <a:r>
              <a:rPr lang="th-TH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ตัวอย่างเอกสารความต้องการผู้ใช้ และ</a:t>
            </a:r>
            <a:r>
              <a:rPr lang="en-US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รูปแบบเครือข่าย</a:t>
            </a:r>
            <a:r>
              <a:rPr lang="en-US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ที่ใช้ </a:t>
            </a:r>
            <a:r>
              <a:rPr lang="en-US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Input Data to</a:t>
            </a:r>
            <a:r>
              <a:rPr lang="th-TH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en-US" sz="2400" b="1" dirty="0">
                <a:latin typeface="Better Together" panose="000B0504020202020204" pitchFamily="34" charset="-34"/>
                <a:cs typeface="Better Together" panose="000B0504020202020204" pitchFamily="34" charset="-34"/>
              </a:rPr>
              <a:t>AI-LLMs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170CDB57-2077-1B99-86F2-DD60DFFE8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268842"/>
            <a:ext cx="497825" cy="912258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3D183B1F-26D4-34AF-A819-966A24BD6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339237"/>
            <a:ext cx="649134" cy="918063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11403D91-A01F-8805-C3D6-3049EFD66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353335"/>
            <a:ext cx="1095150" cy="827765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4A29411C-4634-5610-DED4-0C984C4D4C7D}"/>
              </a:ext>
            </a:extLst>
          </p:cNvPr>
          <p:cNvSpPr txBox="1">
            <a:spLocks/>
          </p:cNvSpPr>
          <p:nvPr/>
        </p:nvSpPr>
        <p:spPr>
          <a:xfrm>
            <a:off x="3837638" y="388538"/>
            <a:ext cx="14283724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5.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(6)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DE1CD28-42E2-B703-5C43-DC7C2C850C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434" y="1464306"/>
            <a:ext cx="11831516" cy="404661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CE2FA329-32C1-6E5F-DCF5-7830668AEDD9}"/>
              </a:ext>
            </a:extLst>
          </p:cNvPr>
          <p:cNvSpPr/>
          <p:nvPr/>
        </p:nvSpPr>
        <p:spPr>
          <a:xfrm>
            <a:off x="3429000" y="3314700"/>
            <a:ext cx="11353800" cy="182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B14A768-A27C-8B76-BEF0-76F1BB0FF4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5342" y="5519372"/>
            <a:ext cx="10737316" cy="41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82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8B318B-C870-4290-A5FF-2EC5442CA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92996"/>
            <a:ext cx="497825" cy="9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E0958-61CC-4E09-BFB8-C8D776742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10637"/>
            <a:ext cx="649134" cy="9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5ECAC5-E8A7-4D34-905B-4EDEC45E1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158243"/>
            <a:ext cx="1095150" cy="8277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827447-9983-22BB-512F-8A52A4B7AFCD}"/>
              </a:ext>
            </a:extLst>
          </p:cNvPr>
          <p:cNvSpPr txBox="1"/>
          <p:nvPr/>
        </p:nvSpPr>
        <p:spPr>
          <a:xfrm>
            <a:off x="533400" y="1377833"/>
            <a:ext cx="17678400" cy="861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thaiDist">
              <a:lnSpc>
                <a:spcPct val="150000"/>
              </a:lnSpc>
            </a:pP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การวิจัยเชิงออกแบบด้านระบบสารสนเทศ (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Design Science Research)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แบ่งออกเป็น 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4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ระยะ ดังนี้</a:t>
            </a:r>
            <a:endParaRPr lang="en-US" sz="28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6.1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ศึกษาและวิเคราะห์ข้อมูลเบื้องต้น</a:t>
            </a:r>
            <a:endParaRPr 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ศึกษาเอกสาร แนวคิด ทฤษฎี และงานวิจัยที่เกี่ยวข้องกับระบบผู้ช่วยอัตโนมัติ ปัญญาประดิษฐ์ ระบบสนับสนุนการตัดสินใจ และการออกแบบเครือข่ายอัจฉริยะ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วิเคราะห์กระบวนการทำงานจริงในการรวบรวมและจัดการข้อมูลความต้องการสำหรับการออกแบบเครือข่าย เพื่อระบุปัญหา ข้อจำกัด และความต้องการของผู้ใช้งาน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วิเคราะห์ประเด็นด้านคุณภาพข้อมูล ได้แก่ ความครบถ้วน ความถูกต้อง และความสอดคล้องของข้อมูลความต้องการ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กำหนดกรอบแนวคิดการวิจัย แนวทางการพัฒนาระบบ และขอบเขตของการวิจัยให้สอดคล้องกับปัญหาวิจัยและวัตถุประสงค์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sz="2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6.2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การออกแบบแนวคิดและโครงสร้างระบบผู้ช่วยอัตโนมัติ</a:t>
            </a:r>
            <a:endParaRPr 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ออกแบบแนวคิดการทำงานของระบบผู้ช่วยอัตโนมัติสำหรับการนำเข้าข้อมูลความต้องการและการตรวจสอบคุณภาพข้อมูล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ออกแบบสถาปัตยกรรมระบบและโมดูลหลัก ได้แก่ การนำเข้าข้อมูล การตรวจสอบความครบถ้วนและความถูกต้องของข้อมูล และกระบวนการป้อนกลับเพื่อการปรับปรุงข้อมูล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ำหนดบทบาทของปัญญาประดิษฐ์ในการสนับสนุนการประมวลผลข้อมูลความต้องการและการจัดโครงสร้างข้อมูลเชิงระบบ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จัดทำแผนผังการทำงานของระบบ (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System Flow / Conceptual Diagram) </a:t>
            </a: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เพื่อใช้เป็นแนวทางในการพัฒนาระบบ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98E390C-23F7-4212-215A-623DADC3C454}"/>
              </a:ext>
            </a:extLst>
          </p:cNvPr>
          <p:cNvSpPr txBox="1">
            <a:spLocks/>
          </p:cNvSpPr>
          <p:nvPr/>
        </p:nvSpPr>
        <p:spPr>
          <a:xfrm>
            <a:off x="3802534" y="141611"/>
            <a:ext cx="14338732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6.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วิธีดำเนินการวิจัย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70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2A712-EB2A-2145-052E-3C7CB8B5B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E96834-978B-7155-7716-EFD7F107F3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F0083D-2BED-2BA0-91F7-04726B521C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E1F1A5-B201-C9F4-6C3A-6918ED4344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9FFE1C-702F-1B5E-AC41-24AE492A6F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3AE8E15-2B17-EAA2-ACEC-D64A5666F1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9CBB3-2B67-5115-6E57-89F1D6E34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2BAF0C-EEC4-97FF-FA3C-C7E7CB0E8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92996"/>
            <a:ext cx="497825" cy="9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DAF55-C3DE-B84A-FF63-FDA9C3B4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10637"/>
            <a:ext cx="649134" cy="9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5FB8BB-CEF2-7184-6BB8-BBF2EB08A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158243"/>
            <a:ext cx="1095150" cy="8277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A98EACA-83A8-4A1C-1F39-38D1E5DD0647}"/>
              </a:ext>
            </a:extLst>
          </p:cNvPr>
          <p:cNvSpPr txBox="1"/>
          <p:nvPr/>
        </p:nvSpPr>
        <p:spPr>
          <a:xfrm>
            <a:off x="874295" y="1507611"/>
            <a:ext cx="16956505" cy="289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6.3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การพัฒนาและทดสอบต้นแบบระบบ </a:t>
            </a:r>
            <a:endParaRPr 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685800" indent="-354330" algn="thaiDist"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	</a:t>
            </a: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พัฒนาระบบต้นแบบระบบผู้ช่วยอัตโนมัติสำหรับการประมวลผลข้อมูลความต้องการด้วยปัญญาประดิษฐ์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685800" indent="-354330" algn="thaiDist"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	</a:t>
            </a: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พัฒนากลไกการวิเคราะห์ความต้องการและการสร้างตัวเลือกในการออกแบบเครือข่าย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685800" indent="-354330" algn="thaiDist"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	</a:t>
            </a: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พัฒนากลไกการอธิบายเหตุผลของผลลัพธ์ เพื่อสนับสนุนการตัดสินใจของผู้ใช้งาน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760095" indent="-428625" algn="thaiDist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ทดสอบการทำงานของระบบในระดับต้นแบบ เพื่อประเมินความถูกต้องและความสอดคล้องกับแนวคิดที่ออกแบบไว้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E23FEDC-F824-11F6-3932-5FB8BB76A603}"/>
              </a:ext>
            </a:extLst>
          </p:cNvPr>
          <p:cNvSpPr txBox="1">
            <a:spLocks/>
          </p:cNvSpPr>
          <p:nvPr/>
        </p:nvSpPr>
        <p:spPr>
          <a:xfrm>
            <a:off x="3802534" y="141611"/>
            <a:ext cx="14338732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6.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วิธีดำเนินการวิจัย  (ต่อ)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8D3A429D-0ACB-EAC0-2E9F-161FF2685573}"/>
              </a:ext>
            </a:extLst>
          </p:cNvPr>
          <p:cNvSpPr txBox="1"/>
          <p:nvPr/>
        </p:nvSpPr>
        <p:spPr>
          <a:xfrm>
            <a:off x="874295" y="4610100"/>
            <a:ext cx="16648983" cy="344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6.4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การประเมินคุณภาพและการปรับปรุงระบบ</a:t>
            </a:r>
            <a:endParaRPr 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 algn="thaiDist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กำหนดเกณฑ์และวิธีการประเมินคุณภาพและประสิทธิผลของฟีเจอร์ผู้ช่วยออกแบบระบบเครือข่ายอัตโนมัติ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 algn="thaiDist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ดำเนินการประเมินระบบโดยผู้เชี่ยวชาญด้านระบบเครือข่ายในบริบทการใช้งานจริง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 algn="thaiDist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วิเคราะห์ผลการประเมินเพื่อสะท้อนความเหมาะสม ความถูกต้อง และประโยชน์ของระบบต่อกระบวนการออกแบบเครือข่าย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342900" indent="-342900" algn="thaiDist">
              <a:lnSpc>
                <a:spcPct val="150000"/>
              </a:lnSpc>
              <a:buFontTx/>
              <a:buChar char="-"/>
            </a:pPr>
            <a:r>
              <a:rPr lang="th-TH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นำผลการประเมินและข้อเสนอแนะจากผู้เชี่ยวชาญมาใช้ในการปรับปรุงและพัฒนาความสามารถของปัญญาประดิษฐ์ให้มีความถูกต้องและแม่นยำยิ่งขึ้น</a:t>
            </a:r>
            <a:endParaRPr lang="en-US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EEE287E-A9F7-1C0E-4977-D956F48CD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241" y="7505700"/>
            <a:ext cx="4361268" cy="26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42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BAA6EB-051C-4458-BB1D-661B86813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266700"/>
            <a:ext cx="497825" cy="9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218AF8-F4D8-4975-BB50-1881AFD12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284341"/>
            <a:ext cx="649134" cy="9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5E3D3A-4F5D-48EF-8618-8048CF285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331947"/>
            <a:ext cx="1095150" cy="827765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46040FA-875F-0155-6BA8-DC4E0E3B194D}"/>
              </a:ext>
            </a:extLst>
          </p:cNvPr>
          <p:cNvSpPr txBox="1"/>
          <p:nvPr/>
        </p:nvSpPr>
        <p:spPr>
          <a:xfrm>
            <a:off x="2113465" y="2367224"/>
            <a:ext cx="14061071" cy="4742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85800">
              <a:lnSpc>
                <a:spcPct val="150000"/>
              </a:lnSpc>
            </a:pP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ออกแบบเครือข่ายอัจฉริยะในปัจจุบันมีแนวโน้มพัฒนาไปสู่การใช้ระบบอัตโนมัติและปัญญาประดิษฐ์มากขึ้น เพื่อช่วยลดความซับซ้อนของกระบวนการออกแบบและเพิ่มประสิทธิภาพในการตัดสินใจ </a:t>
            </a:r>
          </a:p>
          <a:p>
            <a:pPr indent="685800">
              <a:lnSpc>
                <a:spcPct val="150000"/>
              </a:lnSpc>
            </a:pPr>
            <a:endParaRPr lang="en-US" sz="12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685800">
              <a:lnSpc>
                <a:spcPct val="150000"/>
              </a:lnSpc>
            </a:pPr>
            <a:r>
              <a:rPr lang="en-US" sz="105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 </a:t>
            </a:r>
          </a:p>
          <a:p>
            <a:pPr indent="685800">
              <a:lnSpc>
                <a:spcPct val="150000"/>
              </a:lnSpc>
            </a:pP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ระบบที่นำเสนอนี้ให้ความสำคัญกับการตรวจสอบความครบถ้วน เพื่อให้สอดคล้องตามความต้องการ ก่อนเข้าสู่กระบวนการออกแบบเครือข่าย พร้อมทั้งมีกลไกการป้อนกลับจากผู้ใช้งานและผู้เชี่ยวชาญเพื่อปรับปรุงฐานความรู้และกระบวนการของระบบอย่างต่อเนื่อง ซึ่งสะท้อนวงจร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”การสร้าง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–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ประเมิน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–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ปรับปรุง”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ตามแนวคิดของการวิจัยเชิงออกแบบด้านระบบสารสนเทศอย่างเป็นระบบ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0695AC-F132-A593-BAC9-5E586DD2C084}"/>
              </a:ext>
            </a:extLst>
          </p:cNvPr>
          <p:cNvSpPr txBox="1">
            <a:spLocks/>
          </p:cNvSpPr>
          <p:nvPr/>
        </p:nvSpPr>
        <p:spPr>
          <a:xfrm>
            <a:off x="3771000" y="315315"/>
            <a:ext cx="14401800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7.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สรุปแนวคิดการวิจัย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/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ผลการวิจัย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6977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B84C96-5FE4-4DC3-86B3-925898FC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14300"/>
            <a:ext cx="497825" cy="9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5E4B5-2824-4D3F-ABAE-E1F3EDE98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31941"/>
            <a:ext cx="649134" cy="9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417E1B-D2D0-492A-B0F4-97B4847A2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179547"/>
            <a:ext cx="1095150" cy="8277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4810309-7B03-B31D-DA7B-F8E65B183A5C}"/>
              </a:ext>
            </a:extLst>
          </p:cNvPr>
          <p:cNvSpPr txBox="1"/>
          <p:nvPr/>
        </p:nvSpPr>
        <p:spPr>
          <a:xfrm>
            <a:off x="583361" y="1505579"/>
            <a:ext cx="17399865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[1]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Hevner, A. R., March, S. T., Park, J., &amp; Ram, S. (2004). Design science in information systems research. MIS Quarterly, 28(1), 75–105. 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[2]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Peffers, K., </a:t>
            </a:r>
            <a:r>
              <a:rPr lang="en-US" sz="2400" dirty="0" err="1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Tuunanen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, T., Rothenberger, M. A., &amp; Chatterjee, S. (2007). A design science research methodology for information systems research. Journal of Management Information Systems, 24(3), 45–77.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[3] </a:t>
            </a:r>
            <a:r>
              <a:rPr lang="en-US" sz="2400" dirty="0" err="1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Giroire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, F., </a:t>
            </a:r>
            <a:r>
              <a:rPr lang="en-US" sz="2400" dirty="0" err="1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Moulierac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, J., &amp; Phan, T. K. (2010). Automated design of networking protocols. Computer Networks, 54(16), 2683–2698.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[4]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Clemm, A., Medved, J., Varga, R., Bahadur, N., &amp; Wauters, T. (2020). End-to-end intent-based networking. IEEE Communications Magazine, 58(1), 106–112.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[5]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Li, X., Li, M., &amp; Wang, S. (2022). A survey on intent-based networking. IEEE Communications Surveys &amp; Tutorials, 24(1), 1–34.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[6]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Power, D. J. (2002). Decision support systems: Concepts and resources for managers. Greenwood Publishing Group.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[7]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Shim, J. P., Warkentin, M., Courtney, J. F., Power, D. J., Sharda, R., &amp; Carlsson, C. (2002). Past, present, and future of decision support technology. Decision Support Systems, 33(2), 111–126.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[8]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Ghezzi, C., &amp; </a:t>
            </a:r>
            <a:r>
              <a:rPr lang="en-US" sz="2400" dirty="0" err="1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Pezzè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, M. (2002). Consistency checking in requirements analysis. Proceedings of the 24th International Conference on Software Engineering, 301–311.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[9]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Li, J., Yu, H., &amp; Wang, X. (2019). A requirement validation model for virtual distributed systems. Journal of Systems and Software, 154, 1–14.</a:t>
            </a:r>
          </a:p>
          <a:p>
            <a:pPr>
              <a:buNone/>
            </a:pPr>
            <a:endParaRPr lang="en-US" sz="10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buNone/>
            </a:pPr>
            <a:r>
              <a:rPr lang="en-US" sz="2400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[10] </a:t>
            </a:r>
            <a:r>
              <a:rPr lang="en-US" sz="24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Zhang, Y., Chen, M., &amp; Li, X. (2022). AI-powered network automation: A survey. IEEE Network, 36(2), 10–17. </a:t>
            </a:r>
            <a:endParaRPr lang="th-TH" sz="24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D1D9FA4-E8BC-F9AA-F9E6-7B69329432B6}"/>
              </a:ext>
            </a:extLst>
          </p:cNvPr>
          <p:cNvSpPr txBox="1">
            <a:spLocks/>
          </p:cNvSpPr>
          <p:nvPr/>
        </p:nvSpPr>
        <p:spPr>
          <a:xfrm>
            <a:off x="3761438" y="118163"/>
            <a:ext cx="14359924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8.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เอกสารอ้างอิง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6433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E2485E-B9F2-943A-852A-6067154FB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515F74-B590-4C44-CB9F-EA69D7B329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E450A5-5419-4431-668E-98DF5E053A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B1EE85-EF23-F9FA-654D-21E647A775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9D3D17-5C2A-8FBE-DDA6-F9CCE1724B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14244C-E25B-CD1A-82E0-510EB438E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71812D-93AB-2154-C422-1C98E35C2D88}"/>
              </a:ext>
            </a:extLst>
          </p:cNvPr>
          <p:cNvSpPr txBox="1"/>
          <p:nvPr/>
        </p:nvSpPr>
        <p:spPr>
          <a:xfrm>
            <a:off x="874389" y="3732099"/>
            <a:ext cx="10319655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 algn="thaiDist">
              <a:lnSpc>
                <a:spcPct val="107000"/>
              </a:lnSpc>
            </a:pPr>
            <a:r>
              <a:rPr lang="en-US" sz="138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Thank  you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C146DF-A199-43F2-B57D-03FE91C23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01627"/>
            <a:ext cx="497825" cy="912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86CE0-C6C1-4224-95DA-79D587DF0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19267"/>
            <a:ext cx="649134" cy="918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BC010-2945-405F-BB31-97568FEE0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166873"/>
            <a:ext cx="1095150" cy="8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9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6B4B7A-9BF7-AA13-9E2B-260B7BFD56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04DECBC-D850-141B-DEF9-6B95EEAA4E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b="1987"/>
          <a:stretch>
            <a:fillRect/>
          </a:stretch>
        </p:blipFill>
        <p:spPr/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36F6A9E-6977-83B8-537D-4F54802622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379881-9C7B-17C9-8726-C8F2ACACA5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53977C-FDC5-721B-AFFC-A101D4719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pic>
        <p:nvPicPr>
          <p:cNvPr id="8" name="ตัวแทนรูปภาพ 7" descr="รูปภาพประกอบด้วย เสื้อผ้า, คน, ใบหน้าของมนุษย์, สวมใส่อย่างเป็นทางกา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A4184589-BE19-C32E-0C9E-8496722579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-677"/>
          <a:stretch>
            <a:fillRect/>
          </a:stretch>
        </p:blipFill>
        <p:spPr>
          <a:xfrm>
            <a:off x="12192000" y="1409699"/>
            <a:ext cx="5181600" cy="57912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5019CC-638B-546A-5181-1258811F41C1}"/>
              </a:ext>
            </a:extLst>
          </p:cNvPr>
          <p:cNvSpPr txBox="1"/>
          <p:nvPr/>
        </p:nvSpPr>
        <p:spPr>
          <a:xfrm>
            <a:off x="-632638" y="1257300"/>
            <a:ext cx="12900838" cy="32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800" b="1" dirty="0">
                <a:ln w="22225">
                  <a:solidFill>
                    <a:schemeClr val="tx1"/>
                  </a:solidFill>
                  <a:prstDash val="solid"/>
                </a:ln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การพัฒนาระบบผู้ช่วยอัตโนมัติ</a:t>
            </a:r>
            <a:endParaRPr lang="en-US" sz="4800" b="1" dirty="0">
              <a:ln w="22225">
                <a:solidFill>
                  <a:schemeClr val="tx1"/>
                </a:solidFill>
                <a:prstDash val="solid"/>
              </a:ln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sz="4800" b="1" dirty="0">
                <a:ln w="22225">
                  <a:solidFill>
                    <a:schemeClr val="tx1"/>
                  </a:solidFill>
                  <a:prstDash val="solid"/>
                </a:ln>
                <a:latin typeface="Better Together" panose="000B0504020202020204" pitchFamily="34" charset="-34"/>
                <a:cs typeface="Better Together" panose="000B0504020202020204" pitchFamily="34" charset="-34"/>
              </a:rPr>
              <a:t>ด้วยปัญญาประดิษฐ์เพื่อสนับสนุน</a:t>
            </a:r>
            <a:endParaRPr lang="en-US" sz="4800" b="1" dirty="0">
              <a:ln w="22225">
                <a:solidFill>
                  <a:schemeClr val="tx1"/>
                </a:solidFill>
                <a:prstDash val="solid"/>
              </a:ln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sz="4800" b="1" dirty="0">
                <a:ln w="22225">
                  <a:solidFill>
                    <a:schemeClr val="tx1"/>
                  </a:solidFill>
                  <a:prstDash val="solid"/>
                </a:ln>
                <a:latin typeface="Better Together" panose="000B0504020202020204" pitchFamily="34" charset="-34"/>
                <a:cs typeface="Better Together" panose="000B0504020202020204" pitchFamily="34" charset="-34"/>
              </a:rPr>
              <a:t>กระบวนการออกแบบเครือข่ายอัจฉริยะ</a:t>
            </a:r>
            <a:endParaRPr lang="en-US" sz="4800" b="1" dirty="0">
              <a:ln w="22225">
                <a:solidFill>
                  <a:schemeClr val="tx1"/>
                </a:solidFill>
                <a:prstDash val="solid"/>
              </a:ln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grpSp>
        <p:nvGrpSpPr>
          <p:cNvPr id="27" name="그룹 13">
            <a:extLst>
              <a:ext uri="{FF2B5EF4-FFF2-40B4-BE49-F238E27FC236}">
                <a16:creationId xmlns:a16="http://schemas.microsoft.com/office/drawing/2014/main" id="{59D705B9-FF8D-A1B5-0B92-C9BAEC27B0D0}"/>
              </a:ext>
            </a:extLst>
          </p:cNvPr>
          <p:cNvGrpSpPr/>
          <p:nvPr/>
        </p:nvGrpSpPr>
        <p:grpSpPr>
          <a:xfrm>
            <a:off x="3057320" y="9250592"/>
            <a:ext cx="7195505" cy="110837"/>
            <a:chOff x="0" y="0"/>
            <a:chExt cx="10600107" cy="3256589"/>
          </a:xfrm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52EFAFD2-C268-972A-C771-7DA0C45E96FD}"/>
                </a:ext>
              </a:extLst>
            </p:cNvPr>
            <p:cNvSpPr/>
            <p:nvPr/>
          </p:nvSpPr>
          <p:spPr>
            <a:xfrm>
              <a:off x="1770291" y="8292"/>
              <a:ext cx="1776047" cy="3248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rgbClr val="666666"/>
                </a:solidFill>
              </a:endParaRPr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FF6B9623-689D-1253-2267-D03BC911BABF}"/>
                </a:ext>
              </a:extLst>
            </p:cNvPr>
            <p:cNvSpPr/>
            <p:nvPr/>
          </p:nvSpPr>
          <p:spPr>
            <a:xfrm>
              <a:off x="3540582" y="8292"/>
              <a:ext cx="1776047" cy="32482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0E94A182-B1F9-10E2-3B57-61015E90B55F}"/>
                </a:ext>
              </a:extLst>
            </p:cNvPr>
            <p:cNvSpPr/>
            <p:nvPr/>
          </p:nvSpPr>
          <p:spPr>
            <a:xfrm>
              <a:off x="5310873" y="8292"/>
              <a:ext cx="1776047" cy="32482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6E065F37-3379-0EDF-9B7C-EFF9F90B4997}"/>
                </a:ext>
              </a:extLst>
            </p:cNvPr>
            <p:cNvSpPr/>
            <p:nvPr/>
          </p:nvSpPr>
          <p:spPr>
            <a:xfrm>
              <a:off x="8824060" y="0"/>
              <a:ext cx="1776047" cy="32482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A0F5402A-9B84-005C-877B-85EF87AF8E9C}"/>
                </a:ext>
              </a:extLst>
            </p:cNvPr>
            <p:cNvSpPr/>
            <p:nvPr/>
          </p:nvSpPr>
          <p:spPr>
            <a:xfrm>
              <a:off x="7067467" y="8292"/>
              <a:ext cx="1776047" cy="32482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D21C32B4-683A-E5CC-7B44-2B0BF2B1D4FE}"/>
                </a:ext>
              </a:extLst>
            </p:cNvPr>
            <p:cNvSpPr/>
            <p:nvPr/>
          </p:nvSpPr>
          <p:spPr>
            <a:xfrm>
              <a:off x="0" y="8292"/>
              <a:ext cx="1776047" cy="32482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CC7893E-BB99-74E6-403A-ABFBFE2033DC}"/>
              </a:ext>
            </a:extLst>
          </p:cNvPr>
          <p:cNvSpPr txBox="1"/>
          <p:nvPr/>
        </p:nvSpPr>
        <p:spPr>
          <a:xfrm>
            <a:off x="192442" y="9629920"/>
            <a:ext cx="124397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วันที่ </a:t>
            </a:r>
            <a:r>
              <a:rPr lang="en-US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20-22 </a:t>
            </a:r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กุมภาพันธ์ 256</a:t>
            </a:r>
            <a:r>
              <a:rPr lang="en-US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9</a:t>
            </a:r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ณ วังรีรีสอร์ท จ.นครนายก</a:t>
            </a:r>
            <a:endParaRPr lang="ko-KR" alt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EA843F-3744-4253-B493-92BF0FBBE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-5786"/>
            <a:ext cx="406739" cy="7453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F24EE2-083B-4863-B700-5C66C58B5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7660"/>
            <a:ext cx="527010" cy="7453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D30E7E-62E0-4A05-A3B9-0F38FEB7E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-20619"/>
            <a:ext cx="980265" cy="740930"/>
          </a:xfrm>
          <a:prstGeom prst="rect">
            <a:avLst/>
          </a:prstGeom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C8B19F1F-2E25-3F65-6768-B29AD45FDF0A}"/>
              </a:ext>
            </a:extLst>
          </p:cNvPr>
          <p:cNvSpPr txBox="1"/>
          <p:nvPr/>
        </p:nvSpPr>
        <p:spPr>
          <a:xfrm>
            <a:off x="0" y="5127788"/>
            <a:ext cx="12824638" cy="417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นายอิทธิพัทธ์  รัตนสิริเวช  </a:t>
            </a:r>
          </a:p>
          <a:p>
            <a:pPr algn="ctr">
              <a:lnSpc>
                <a:spcPct val="150000"/>
              </a:lnSpc>
            </a:pP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นักศึกษา ระดับปริญญาเอก (ภาคสมทบ) ชั้นปีที่ 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1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การสัมมนาวิชาการ  เทคโนโลยีดิจิทัลมีเดีย ครั้งที่ </a:t>
            </a:r>
            <a:r>
              <a:rPr lang="en-US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</a:t>
            </a:r>
            <a:endParaRPr lang="th-TH" altLang="ko-KR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ระดับบัณฑิตศึกษา สาขาวิชาเทคโนโลยีดิจิทัล คณะวิทยาศาสตร์และเทคโนโลยี </a:t>
            </a:r>
          </a:p>
          <a:p>
            <a:pPr algn="ctr">
              <a:lnSpc>
                <a:spcPct val="150000"/>
              </a:lnSpc>
            </a:pPr>
            <a:r>
              <a:rPr lang="th-TH" altLang="ko-KR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มหาวิทยาลัยเทคโนโลยีราชมงคลสุวรรณภูมิ</a:t>
            </a:r>
            <a:endParaRPr lang="ko-KR" alt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6878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30FA1BB-2BBB-BC11-4CF2-FFEC8C232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3808302" y="271769"/>
            <a:ext cx="14340912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367087-9524-444C-86A2-0BA5324D2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321596"/>
            <a:ext cx="497825" cy="9122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A98029-A542-4740-8AD6-1D5AC40E3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339237"/>
            <a:ext cx="649134" cy="918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2B3F2E-9240-4307-96BC-A39E689E4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386843"/>
            <a:ext cx="1095150" cy="827765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8E9DE24-3F9B-05B4-15F7-901B219DA688}"/>
              </a:ext>
            </a:extLst>
          </p:cNvPr>
          <p:cNvSpPr txBox="1"/>
          <p:nvPr/>
        </p:nvSpPr>
        <p:spPr>
          <a:xfrm>
            <a:off x="628105" y="1779249"/>
            <a:ext cx="17507495" cy="278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สถานการณ์ปัจจุบัน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ระบบเครือข่ายมีความซับซ้อนสูงขึ้น ทั้งด้านสถาปัตยกรรม เทคโนโลยี และความต้องการใช้งาน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การออกแบบต้องพิจารณาทั้งความต้องการผู้ใช้ ข้อจำกัดทรัพยากร และการตัดสินใจเชิงวิศวกรรมเครือข่าย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งานวิจัยจำนวนมากใช้ 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AI-Automation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และแนวคิด 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Intent-Based Networking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เพื่อเพิ่มความอัจฉริยะของเครือข่าย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A17EC69-85EE-D9BB-4D1D-4573BDB3DE14}"/>
              </a:ext>
            </a:extLst>
          </p:cNvPr>
          <p:cNvSpPr txBox="1"/>
          <p:nvPr/>
        </p:nvSpPr>
        <p:spPr>
          <a:xfrm>
            <a:off x="628105" y="5905500"/>
            <a:ext cx="10511272" cy="407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th-TH" sz="3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ช่องว่างงานวิจัย (</a:t>
            </a:r>
            <a:r>
              <a:rPr lang="en-US" sz="3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Research Gap)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งานวิจัยส่วนใหญ่มุ่งเน้น “หลังจากกำหนดความต้องการแล้ว”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มักสมมติว่าข้อมูลความต้องการครบถ้วนและถูกต้อง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ในทางปฏิบัติ ความต้องการมักไม่ชัดเจน ไม่ครบถ้วน หรือขัดแย้งกัน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ส่งผลให้เกิดการแก้ไขซ้ำ ความล่าช้า และความคลาดเคลื่อนในการออกแบบ</a:t>
            </a:r>
          </a:p>
        </p:txBody>
      </p:sp>
      <p:pic>
        <p:nvPicPr>
          <p:cNvPr id="13" name="รูปภาพ 12" descr="รูปภาพประกอบด้วย ข้อความ, ภาพหน้าจอ, คน, เสื้อผ้า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FC1AEDF6-8FFA-8FC2-1812-E5AAB61DC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86" y="4686300"/>
            <a:ext cx="73472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7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E839-A4A4-EDEA-9E4E-F7BCD07A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A0EB18CC-75FB-3F1E-E515-82468B61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23A7B82-788B-3C30-5FE8-D9300EA4E7D5}"/>
              </a:ext>
            </a:extLst>
          </p:cNvPr>
          <p:cNvSpPr txBox="1">
            <a:spLocks/>
          </p:cNvSpPr>
          <p:nvPr/>
        </p:nvSpPr>
        <p:spPr>
          <a:xfrm>
            <a:off x="3794688" y="194062"/>
            <a:ext cx="14340912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1. บทนำ   (ต่อ)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4FA031-E972-7E6A-F803-CE1A51F09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245396"/>
            <a:ext cx="497825" cy="9122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AE438-53C0-B0A8-BD66-44FAD6668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263037"/>
            <a:ext cx="649134" cy="9180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612F57-DB2F-03AB-D57D-BF44C6355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310643"/>
            <a:ext cx="1095150" cy="827765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5C14549-21C9-761F-30A3-E881534703C6}"/>
              </a:ext>
            </a:extLst>
          </p:cNvPr>
          <p:cNvSpPr txBox="1"/>
          <p:nvPr/>
        </p:nvSpPr>
        <p:spPr>
          <a:xfrm>
            <a:off x="2003163" y="4663348"/>
            <a:ext cx="7151470" cy="505215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4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ผลที่คาดหวัง</a:t>
            </a:r>
            <a:endParaRPr lang="en-US" sz="44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sz="4400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ยกระดับกระบวนการออกแบบเครือข่ายให้ รวดเร็ว เป็นระบบ </a:t>
            </a:r>
          </a:p>
          <a:p>
            <a:pPr algn="ctr">
              <a:lnSpc>
                <a:spcPct val="150000"/>
              </a:lnSpc>
            </a:pPr>
            <a:r>
              <a:rPr lang="th-TH" sz="4400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ลดความคลาดเคลื่อน และมีประสิทธิภาพมากขึ้น</a:t>
            </a:r>
            <a:endParaRPr lang="th-TH" sz="3200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76B1DDE-20B4-58D3-94BB-EEA2F0C8B1F1}"/>
              </a:ext>
            </a:extLst>
          </p:cNvPr>
          <p:cNvSpPr txBox="1"/>
          <p:nvPr/>
        </p:nvSpPr>
        <p:spPr>
          <a:xfrm>
            <a:off x="1125930" y="1562100"/>
            <a:ext cx="17605514" cy="2694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แนวทางของงานวิจัยนี้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พัฒนาระบบผู้ช่วยอัตโนมัติด้วยปัญญาประดิษฐ์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สนับสนุนการตรวจสอบความครบถ้วนและความสอดคล้องของความต้องการ “ตั้งแต่ระยะเริ่มต้น”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สนับสนุนการตัดสินใจและการประเมินโดยผู้เชี่ยวชาญ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ดำเนินการภายใต้กรอบ 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”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Design Science Research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”</a:t>
            </a:r>
          </a:p>
        </p:txBody>
      </p:sp>
      <p:pic>
        <p:nvPicPr>
          <p:cNvPr id="6" name="รูปภาพ 5" descr="รูปภาพประกอบด้วย ภาพหน้าจอ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AA77DEE8-731A-51FC-159D-4BA1CD5F5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83" y="4663348"/>
            <a:ext cx="5426741" cy="50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85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362"/>
            <a:ext cx="18309188" cy="10287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BFE701-BBA1-4C21-9417-BEC9B9FBE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5396"/>
            <a:ext cx="497825" cy="912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5273CE-FA96-412B-80EF-9A9D0DD7B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19" y="263037"/>
            <a:ext cx="649134" cy="918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8A8933-2574-4478-BDA0-FD95D030E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25" y="310643"/>
            <a:ext cx="1095150" cy="8277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AE9C1FC-D922-6626-B8FE-1956EE2D63EB}"/>
              </a:ext>
            </a:extLst>
          </p:cNvPr>
          <p:cNvSpPr txBox="1"/>
          <p:nvPr/>
        </p:nvSpPr>
        <p:spPr>
          <a:xfrm>
            <a:off x="628105" y="2160946"/>
            <a:ext cx="14133674" cy="431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2.1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เพื่อศึกษาออกแบบแนวคิดและพัฒนาระบบผู้ช่วยอัตโนมัติ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สำหรับการนำเข้าข้อมูลความต้องการและความถูกต้องครบถ้วน ของข้อมูล เพื่อสนับสนุนกระบวนการออกแบบเครือข่าย</a:t>
            </a:r>
            <a:endParaRPr lang="en-US" sz="28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342900">
              <a:lnSpc>
                <a:spcPct val="150000"/>
              </a:lnSpc>
            </a:pPr>
            <a:endParaRPr lang="en-US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342900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2.2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เพื่อศึกษาแนวคิดการออกแบบและพัฒนาระบบผู้ช่วยออกแบบเครือข่ายอัตโนมัติ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สำหรับการประมวลผลความต้องการและสร้างตัวเลือกในการออกแบบเครือข่ายด้วยปัญญาประดิษฐ์</a:t>
            </a:r>
            <a:endParaRPr lang="en-US" sz="28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41F6724-C85D-D9D5-184A-CF726913EC8F}"/>
              </a:ext>
            </a:extLst>
          </p:cNvPr>
          <p:cNvSpPr txBox="1">
            <a:spLocks/>
          </p:cNvSpPr>
          <p:nvPr/>
        </p:nvSpPr>
        <p:spPr>
          <a:xfrm>
            <a:off x="3821152" y="270262"/>
            <a:ext cx="14338732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. วัตถุประสงค์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BF651C8-EB19-E4AD-ECEB-ABD16528E2C1}"/>
              </a:ext>
            </a:extLst>
          </p:cNvPr>
          <p:cNvSpPr/>
          <p:nvPr/>
        </p:nvSpPr>
        <p:spPr>
          <a:xfrm flipH="1">
            <a:off x="11887200" y="2283761"/>
            <a:ext cx="7149512" cy="8233053"/>
          </a:xfrm>
          <a:custGeom>
            <a:avLst/>
            <a:gdLst/>
            <a:ahLst/>
            <a:cxnLst/>
            <a:rect l="l" t="t" r="r" b="b"/>
            <a:pathLst>
              <a:path w="7512148" h="8229600">
                <a:moveTo>
                  <a:pt x="0" y="0"/>
                </a:moveTo>
                <a:lnTo>
                  <a:pt x="7512148" y="0"/>
                </a:lnTo>
                <a:lnTo>
                  <a:pt x="75121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3CA1722D-7F54-F792-9515-38224AE9FAB5}"/>
              </a:ext>
            </a:extLst>
          </p:cNvPr>
          <p:cNvSpPr txBox="1"/>
          <p:nvPr/>
        </p:nvSpPr>
        <p:spPr>
          <a:xfrm>
            <a:off x="685800" y="6972300"/>
            <a:ext cx="11372943" cy="260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2.3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พื่อประเมินคุณภาพและประสิทธิผลของฟีเจอร์ผู้ช่วยออกแบบระบบเครือข่ายอัตโนมัติในบริบทการใช้งานจริง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โดยผู้เชี่ยวชาญด้านระบบเครือข่าย และนำผลการประเมินมาใช้ในการปรับปรุงและพัฒนาความสามารถของปัญญาประดิษฐ์ให้มีความถูกต้องและแม่นยำยิ่งขึ้น</a:t>
            </a:r>
            <a:endParaRPr lang="en-US" sz="28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7125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DFC7-6A3F-41BC-3A9A-35E5F1293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D589F-40B4-C3E9-135F-0F52B75C9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7A7EA-8BD8-72FA-199D-4DF54087A7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B08E920-E5F7-BB6B-A178-624A541CC2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204816-40EB-C6A3-A277-4D6388B521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CD0BF92-A6F7-36AD-E6E9-D5FB665CBB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F67301-32CD-1031-54D3-B79A8BE599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57448-FC73-6F02-4740-4DA5A485E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7" y="0"/>
            <a:ext cx="18288000" cy="10287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98CC5D-F253-9C62-955C-21F5697A7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16442"/>
            <a:ext cx="497825" cy="912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615C9-2D1C-ECA0-B9F0-C1A9DAA98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86837"/>
            <a:ext cx="649134" cy="918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078845-3952-1716-288E-3B18C0682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200935"/>
            <a:ext cx="1095150" cy="8277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973D1A92-0B2C-71A6-951E-7930D8DB2DD5}"/>
              </a:ext>
            </a:extLst>
          </p:cNvPr>
          <p:cNvSpPr txBox="1"/>
          <p:nvPr/>
        </p:nvSpPr>
        <p:spPr>
          <a:xfrm>
            <a:off x="478544" y="1257300"/>
            <a:ext cx="17428456" cy="423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>
              <a:lnSpc>
                <a:spcPct val="150000"/>
              </a:lnSpc>
            </a:pPr>
            <a:r>
              <a:rPr lang="en-US" sz="30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3.1 </a:t>
            </a:r>
            <a:r>
              <a:rPr lang="th-TH" sz="30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ประชากร</a:t>
            </a:r>
            <a:r>
              <a:rPr lang="en-US" sz="30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 : 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ผู้เชี่ยวชาญ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ที่มีประสบการณ์เกี่ยวข้องกับการออกแบบระบบเครือข่ายการขายเชิงเทคนิค และการพัฒนาระบบสารสนเทศในองค์กร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ที่ให้บริการระบบเครือข่ายหรือโซล</a:t>
            </a:r>
            <a:r>
              <a:rPr lang="th-TH" sz="2800" dirty="0" err="1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ู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ชัน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ด้านเทคโนโลยีสารสนเทศ ซึ่งครอบคลุมทั้งมุมมองด้านเทคนิค ด้านระบบสารสนเทศ และด้านธุรกิจ เพื่อให้การประเมินระบบ โดยสะท้อนการใช้งานจริงในบริบทองค์กรอย่างรอบด้าน</a:t>
            </a:r>
            <a:endParaRPr lang="en-US" sz="28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 algn="thaiDist"/>
            <a:endParaRPr lang="en-US" sz="1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30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3.2 </a:t>
            </a:r>
            <a:r>
              <a:rPr lang="th-TH" sz="30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กลุ่มตัวอย่าง</a:t>
            </a:r>
            <a:r>
              <a:rPr lang="en-US" sz="30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: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ผู้เชี่ยวชาญที่คัดเลือกโดยวิธีการคัดเลือกแบบเจาะจง (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Purposive Sampling)                     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แบ่งออกเป็น 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กลุ่มหลัก ได้แก่</a:t>
            </a:r>
            <a:endParaRPr lang="en-US" sz="28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E74656-EC47-23CF-AD9E-4FF2111F793F}"/>
              </a:ext>
            </a:extLst>
          </p:cNvPr>
          <p:cNvSpPr txBox="1">
            <a:spLocks/>
          </p:cNvSpPr>
          <p:nvPr/>
        </p:nvSpPr>
        <p:spPr>
          <a:xfrm>
            <a:off x="3821151" y="194062"/>
            <a:ext cx="14294955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. ขอบเขตของการวิจัย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pic>
        <p:nvPicPr>
          <p:cNvPr id="11" name="รูปภาพ 10" descr="รูปภาพประกอบด้วย ข้อความ, แผนภาพ, ภาพหน้าจอ, การ์ตู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BC071FF0-E4BC-258E-FDA7-E153BFF2C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30" y="4925890"/>
            <a:ext cx="8168570" cy="5167048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8638487-29E0-6CBA-551D-23AFE03707AE}"/>
              </a:ext>
            </a:extLst>
          </p:cNvPr>
          <p:cNvSpPr txBox="1"/>
          <p:nvPr/>
        </p:nvSpPr>
        <p:spPr>
          <a:xfrm>
            <a:off x="457200" y="5591988"/>
            <a:ext cx="9598068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7175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1. 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ผู้เชี่ยวชาญด้าน</a:t>
            </a:r>
            <a:r>
              <a:rPr lang="th-TH" sz="2800" u="sng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ระบบเครือข่ายและการออกแบบระบบ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เช่น 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Network Engineer Presale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เป็นต้น</a:t>
            </a: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</a:p>
          <a:p>
            <a:pPr indent="257175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2.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ผู้เชี่ยวชาญด้าน</a:t>
            </a:r>
            <a:r>
              <a:rPr lang="th-TH" sz="2800" u="sng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ระบบสารสนเทศ ปัญญาประดิษฐ์ หรือระบบสนับสนุนการตัดสินใจ</a:t>
            </a:r>
          </a:p>
          <a:p>
            <a:pPr indent="257175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3. </a:t>
            </a:r>
            <a:r>
              <a:rPr lang="th-TH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ผู้เชี่ยวชาญด้าน</a:t>
            </a:r>
            <a:r>
              <a:rPr lang="th-TH" sz="2800" u="sng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การขายเชิงเทคนิค ประสบการณ์ผู้ใช้ หรือการประเมินคุณภาพระบบ</a:t>
            </a:r>
          </a:p>
        </p:txBody>
      </p:sp>
    </p:spTree>
    <p:extLst>
      <p:ext uri="{BB962C8B-B14F-4D97-AF65-F5344CB8AC3E}">
        <p14:creationId xmlns:p14="http://schemas.microsoft.com/office/powerpoint/2010/main" val="564164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7" y="0"/>
            <a:ext cx="18288000" cy="10287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37D207-06A1-4263-A13D-B77A2C99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14300"/>
            <a:ext cx="497825" cy="912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1C077-28FC-41D7-9D6F-7B91B9D09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31941"/>
            <a:ext cx="649134" cy="9180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648C73-BE71-4046-9BB5-414A47261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179547"/>
            <a:ext cx="1095150" cy="8277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8595656A-D138-30D3-3750-46F18E0AACB4}"/>
              </a:ext>
            </a:extLst>
          </p:cNvPr>
          <p:cNvSpPr txBox="1"/>
          <p:nvPr/>
        </p:nvSpPr>
        <p:spPr>
          <a:xfrm>
            <a:off x="324447" y="1242487"/>
            <a:ext cx="17887353" cy="8701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3.3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ตัวแปร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 </a:t>
            </a:r>
          </a:p>
          <a:p>
            <a:pPr indent="257175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3.3.1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ตัวแปรอิสระ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: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คุณลักษณะและองค์ประกอบของระบบที่ขับเคลื่อนด้วยเทคโนโลยีปัญญาประดิษฐ์</a:t>
            </a:r>
            <a:endParaRPr 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ความสามารถในการวิเคราะห์และออกแบบระบบเครือข่ายอัจฉริยะ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 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ความสามารถในการแนะนำอุปกรณ์และแนวทางการออกแบบที่เหมาะสมกับบริบทลูกค้า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 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ความสามารถในการสนับสนุนการจัดทำข้อเสนอทางเทคนิคและการตัดสินใจของฝ่ายขายและฝ่ายเทคนิค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3.3.2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ตัวแปรตาม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: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ผลลัพธ์ที่เกิดจากการใช้งานระบบพิจารณาในมิติต่าง ๆ </a:t>
            </a:r>
            <a:endParaRPr lang="en-US" sz="28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คุณภาพระบบและคุณภาพข้อมูล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 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ความง่ายในการใช้งานและความน่าเชื่อถือของระบบ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 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ความพึงพอใจและการยอมรับของผู้ใช้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 -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ผลกระทบเชิงธุรกิจ เช่น การลดเวลาในการออกแบบและจัดทำข้อเสนอ ความแม่นยำของข้อมูล และประสิทธิภาพการทำงานร่วมกันระหว่างฝ่ายขายและฝ่ายเทคนิค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257175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3.4 </a:t>
            </a:r>
            <a:r>
              <a:rPr lang="th-TH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ระยะเวลาในการวิจัย </a:t>
            </a:r>
            <a:r>
              <a:rPr lang="en-US" sz="28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: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ระยะเวลาในการศึกษาและพัฒนางานวิจัย  </a:t>
            </a:r>
            <a:r>
              <a:rPr lang="en-US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12 </a:t>
            </a:r>
            <a:r>
              <a:rPr lang="th-TH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เดือน </a:t>
            </a:r>
            <a:r>
              <a:rPr lang="en-US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แบ่งออกเป็น</a:t>
            </a:r>
            <a:r>
              <a:rPr lang="en-US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4 </a:t>
            </a:r>
            <a:r>
              <a:rPr lang="th-TH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ระยะ 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ได้แก่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ระยะการศึกษาทบทวนเอกสารและงานวิจัยที่เกี่ยวข้อง 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-    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ระยะการออกแบบและพัฒนาระบบต้นแบบ 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ระยะการประเมินระบบโดยผู้เชี่ยวชาญ 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                                    -    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ระยะการวิเคราะห์ข้อมูลและสรุปผลการวิจัย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2B00075-948A-DBDA-DA23-A3BF4FF9E1A7}"/>
              </a:ext>
            </a:extLst>
          </p:cNvPr>
          <p:cNvSpPr txBox="1">
            <a:spLocks/>
          </p:cNvSpPr>
          <p:nvPr/>
        </p:nvSpPr>
        <p:spPr>
          <a:xfrm>
            <a:off x="3821152" y="114300"/>
            <a:ext cx="14347227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3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. ขอบเขตของการวิจัย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(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ต่อ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7741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23" name="ตัวแทนรูปภาพ 22">
            <a:extLst>
              <a:ext uri="{FF2B5EF4-FFF2-40B4-BE49-F238E27FC236}">
                <a16:creationId xmlns:a16="http://schemas.microsoft.com/office/drawing/2014/main" id="{237292D7-6978-C112-FA91-C31804A442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r="4169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95000"/>
            </a:prstClr>
          </a:solidFill>
          <a:ln w="25400">
            <a:noFill/>
          </a:ln>
          <a:effectLst/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64B447-386B-49D6-B898-38617F5C3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16442"/>
            <a:ext cx="497825" cy="9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A210B-D013-421D-BC9C-285AEC894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86837"/>
            <a:ext cx="649134" cy="9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52767D-2A09-43FE-9893-715E7D356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0935"/>
            <a:ext cx="1095150" cy="8277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731432E-9747-874F-D2C5-5E3797075068}"/>
              </a:ext>
            </a:extLst>
          </p:cNvPr>
          <p:cNvSpPr txBox="1"/>
          <p:nvPr/>
        </p:nvSpPr>
        <p:spPr>
          <a:xfrm>
            <a:off x="651989" y="1727556"/>
            <a:ext cx="16950211" cy="597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</a:t>
            </a:r>
            <a:r>
              <a:rPr lang="en-US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4.1</a:t>
            </a:r>
            <a:r>
              <a:rPr lang="th-TH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แนวคิดและต้นแบบของระบบผู้ช่วยอัตโนมัติ</a:t>
            </a:r>
            <a:r>
              <a:rPr lang="en-US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ที่ช่วยจัดการการนำเข้าข้อมูลความต้องการผู้ใช้ และตรวจสอบความถูกต้องครบถ้วนของข้อมูลอย่างเป็นระบบ ทำให้ข้อมูลที่ใช้ในการออกแบบเครือข่ายมีความชัดเจน พร้อมใช้งาน และลดความคลาดเคลื่อนของข้อมูลความต้องการ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4.2</a:t>
            </a:r>
            <a:r>
              <a:rPr lang="th-TH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ออกแบบโปรแกรมผู้ช่วยอัตโนมัติ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เพื่อใช้ออกแบบระบบเครือข่ายให้ตรงตามความต้องการของผู้ใช้และสร้างตัวเลือกในการออกแบบเครือข่ายด้วยปัญญาประดิษฐ์อย่างเป็นระบบ ส่งผลให้กระบวนการออกแบบเครือข่ายมีความชัดเจนมากขึ้น พร้อมสามารถอธิบายการทำงานของระบบเครือข่ายที่ถูกออกแบบ เพื่อสนับสนุนการตัดสินใจให้ผู้ใช้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indent="342900" algn="thaiDist">
              <a:lnSpc>
                <a:spcPct val="150000"/>
              </a:lnSpc>
            </a:pPr>
            <a:endParaRPr lang="en-US" sz="12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  <a:p>
            <a:pPr algn="thaiDist">
              <a:lnSpc>
                <a:spcPct val="150000"/>
              </a:lnSpc>
            </a:pP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  </a:t>
            </a:r>
            <a:r>
              <a:rPr lang="en-US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</a:t>
            </a:r>
            <a:r>
              <a:rPr lang="en-US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4.3</a:t>
            </a:r>
            <a:r>
              <a:rPr lang="th-TH" sz="26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ผลการประเมินคุณภาพและประสิทธิผลของฟีเจอร์ผู้ช่วยออกแบบเครือข่ายอัตโนมัติโดยผู้เชี่ยวชาญด้านระบบเครือข่าย </a:t>
            </a:r>
            <a:r>
              <a:rPr lang="th-TH" sz="2600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ข้อเสนอแนะจากผู้เชี่ยวชาญถูกนำมาใช้เป็นกลไก เพื่อพัฒนาความสามารถของปัญญาประดิษฐ์อย่างต่อเนื่อง ส่งผลให้ระบบมีความถูกต้อง แม่นยำ และน่าเชื่อถือมากยิ่งขึ้น</a:t>
            </a:r>
            <a:endParaRPr lang="en-US" sz="2600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13C3A1B-394C-3430-6C6F-CA054701EB8C}"/>
              </a:ext>
            </a:extLst>
          </p:cNvPr>
          <p:cNvSpPr txBox="1">
            <a:spLocks/>
          </p:cNvSpPr>
          <p:nvPr/>
        </p:nvSpPr>
        <p:spPr>
          <a:xfrm>
            <a:off x="3669974" y="161318"/>
            <a:ext cx="14492932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4. ประโยชน์ที่คาดว่าจะได้รับ</a:t>
            </a:r>
            <a:endParaRPr lang="en-US" sz="4000" b="1" dirty="0">
              <a:solidFill>
                <a:schemeClr val="bg1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A4339916-56FF-796A-FE3B-004FC8973B7A}"/>
              </a:ext>
            </a:extLst>
          </p:cNvPr>
          <p:cNvSpPr/>
          <p:nvPr/>
        </p:nvSpPr>
        <p:spPr>
          <a:xfrm>
            <a:off x="11353800" y="7124700"/>
            <a:ext cx="3505200" cy="289229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0989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97"/>
            <a:ext cx="18288000" cy="1028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CA60EE-A7E8-4F7C-A7EA-67A7EACEB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" y="116442"/>
            <a:ext cx="497825" cy="912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A69401-D3FC-405F-B295-2FD332DF0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24" y="186837"/>
            <a:ext cx="649134" cy="918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8921CA-F589-4836-BD02-72F581ACB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730" y="200935"/>
            <a:ext cx="1095150" cy="827765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78C92B83-7DB8-7FB1-0082-57F83D976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068" y="1420102"/>
            <a:ext cx="15335779" cy="8065950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5E003B6E-1B95-338F-A4B9-8739162E3D3B}"/>
              </a:ext>
            </a:extLst>
          </p:cNvPr>
          <p:cNvSpPr txBox="1"/>
          <p:nvPr/>
        </p:nvSpPr>
        <p:spPr>
          <a:xfrm>
            <a:off x="1409819" y="9630414"/>
            <a:ext cx="15468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รูปที่ </a:t>
            </a:r>
            <a:r>
              <a:rPr lang="en-US" sz="2800" b="1" dirty="0">
                <a:solidFill>
                  <a:srgbClr val="C00000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1. </a:t>
            </a:r>
            <a:r>
              <a:rPr lang="th-TH" sz="2400" b="1" dirty="0">
                <a:solidFill>
                  <a:schemeClr val="tx2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การพัฒนาระบบผู้ช่วยอัตโนมัติด้วยปัญญาประดิษฐ์เพื่อสนับสนุนกระบวนการออกแบบเครือข่ายอัจฉริยะ</a:t>
            </a:r>
            <a:endParaRPr lang="en-US" sz="2400" b="1" dirty="0">
              <a:solidFill>
                <a:schemeClr val="tx2"/>
              </a:solidFill>
              <a:latin typeface="Better Together" panose="000B0504020202020204" pitchFamily="34" charset="-34"/>
              <a:cs typeface="Better Together" panose="000B0504020202020204" pitchFamily="34" charset="-34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2EA4638-9C12-715C-C4AF-97112C3492A7}"/>
              </a:ext>
            </a:extLst>
          </p:cNvPr>
          <p:cNvSpPr txBox="1">
            <a:spLocks/>
          </p:cNvSpPr>
          <p:nvPr/>
        </p:nvSpPr>
        <p:spPr>
          <a:xfrm>
            <a:off x="3837638" y="198807"/>
            <a:ext cx="14283724" cy="910838"/>
          </a:xfrm>
          <a:prstGeom prst="rect">
            <a:avLst/>
          </a:prstGeom>
          <a:solidFill>
            <a:srgbClr val="0070C0"/>
          </a:soli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5. </a:t>
            </a:r>
            <a:r>
              <a:rPr lang="th-TH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กรอบแนวคิดการวิจัย</a:t>
            </a:r>
            <a:r>
              <a:rPr lang="en-US" sz="4000" b="1" dirty="0">
                <a:solidFill>
                  <a:schemeClr val="bg1"/>
                </a:solidFill>
                <a:latin typeface="Better Together" panose="000B0504020202020204" pitchFamily="34" charset="-34"/>
                <a:cs typeface="Better Together" panose="000B0504020202020204" pitchFamily="34" charset="-34"/>
              </a:rPr>
              <a:t> (1)</a:t>
            </a:r>
          </a:p>
        </p:txBody>
      </p:sp>
      <p:sp>
        <p:nvSpPr>
          <p:cNvPr id="20" name="สี่เหลี่ยมผืนผ้ามุมมน 19">
            <a:extLst>
              <a:ext uri="{FF2B5EF4-FFF2-40B4-BE49-F238E27FC236}">
                <a16:creationId xmlns:a16="http://schemas.microsoft.com/office/drawing/2014/main" id="{C38A36AF-78CD-F07C-E9CF-90984CB8C8DA}"/>
              </a:ext>
            </a:extLst>
          </p:cNvPr>
          <p:cNvSpPr/>
          <p:nvPr/>
        </p:nvSpPr>
        <p:spPr>
          <a:xfrm>
            <a:off x="1676400" y="1497150"/>
            <a:ext cx="10896600" cy="494175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154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4199</TotalTime>
  <Words>2484</Words>
  <Application>Microsoft Macintosh PowerPoint</Application>
  <PresentationFormat>กำหนดเอง</PresentationFormat>
  <Paragraphs>147</Paragraphs>
  <Slides>19</Slides>
  <Notes>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4" baseType="lpstr">
      <vt:lpstr>Better Together</vt:lpstr>
      <vt:lpstr>Arial</vt:lpstr>
      <vt:lpstr>Calibri</vt:lpstr>
      <vt:lpstr>Aptos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Ittipat Ratanasiriwet</dc:creator>
  <cp:lastModifiedBy>Ittipat Ratanasiriwet</cp:lastModifiedBy>
  <cp:revision>76</cp:revision>
  <dcterms:created xsi:type="dcterms:W3CDTF">2006-08-16T00:00:00Z</dcterms:created>
  <dcterms:modified xsi:type="dcterms:W3CDTF">2026-02-21T04:05:03Z</dcterms:modified>
  <dc:identifier>DAG3X6LkzTQ</dc:identifier>
</cp:coreProperties>
</file>