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nva Sans" panose="020B0604020202020204" charset="0"/>
      <p:regular r:id="rId20"/>
    </p:embeddedFont>
    <p:embeddedFont>
      <p:font typeface="Canva Sans Bold" panose="020B0604020202020204" charset="0"/>
      <p:regular r:id="rId21"/>
    </p:embeddedFont>
    <p:embeddedFont>
      <p:font typeface="Gotham" panose="020B0604020202020204" charset="0"/>
      <p:regular r:id="rId22"/>
    </p:embeddedFont>
    <p:embeddedFont>
      <p:font typeface="Gotham Bold" panose="020B0604020202020204" charset="0"/>
      <p:regular r:id="rId23"/>
    </p:embeddedFont>
    <p:embeddedFont>
      <p:font typeface="Open Sauce" panose="020B0604020202020204" charset="0"/>
      <p:regular r:id="rId24"/>
    </p:embeddedFont>
    <p:embeddedFont>
      <p:font typeface="Open Sauce Bold" panose="020B0604020202020204" charset="0"/>
      <p:regular r:id="rId25"/>
    </p:embeddedFont>
    <p:embeddedFont>
      <p:font typeface="Open Sauce Semi-Bold" panose="020B0604020202020204" charset="0"/>
      <p:regular r:id="rId26"/>
    </p:embeddedFont>
    <p:embeddedFont>
      <p:font typeface="Roboto" panose="02000000000000000000" pitchFamily="2" charset="0"/>
      <p:regular r:id="rId27"/>
    </p:embeddedFont>
    <p:embeddedFont>
      <p:font typeface="Roboto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มุทิตา มาทมูล" userId="3b9d6da3-744b-42b0-9288-01426c2d56ed" providerId="ADAL" clId="{C3994ABC-970F-468D-8EF2-ABA17CF7DC7C}"/>
    <pc:docChg chg="undo custSel modSld">
      <pc:chgData name="มุทิตา มาทมูล" userId="3b9d6da3-744b-42b0-9288-01426c2d56ed" providerId="ADAL" clId="{C3994ABC-970F-468D-8EF2-ABA17CF7DC7C}" dt="2026-06-24T09:06:07.797" v="24" actId="14100"/>
      <pc:docMkLst>
        <pc:docMk/>
      </pc:docMkLst>
      <pc:sldChg chg="modSp mod">
        <pc:chgData name="มุทิตา มาทมูล" userId="3b9d6da3-744b-42b0-9288-01426c2d56ed" providerId="ADAL" clId="{C3994ABC-970F-468D-8EF2-ABA17CF7DC7C}" dt="2026-06-24T09:03:58.316" v="15" actId="14100"/>
        <pc:sldMkLst>
          <pc:docMk/>
          <pc:sldMk cId="0" sldId="256"/>
        </pc:sldMkLst>
        <pc:spChg chg="mod">
          <ac:chgData name="มุทิตา มาทมูล" userId="3b9d6da3-744b-42b0-9288-01426c2d56ed" providerId="ADAL" clId="{C3994ABC-970F-468D-8EF2-ABA17CF7DC7C}" dt="2026-06-24T09:02:14.131" v="4" actId="14100"/>
          <ac:spMkLst>
            <pc:docMk/>
            <pc:sldMk cId="0" sldId="256"/>
            <ac:spMk id="16" creationId="{00000000-0000-0000-0000-000000000000}"/>
          </ac:spMkLst>
        </pc:spChg>
        <pc:spChg chg="mod">
          <ac:chgData name="มุทิตา มาทมูล" userId="3b9d6da3-744b-42b0-9288-01426c2d56ed" providerId="ADAL" clId="{C3994ABC-970F-468D-8EF2-ABA17CF7DC7C}" dt="2026-06-24T09:02:08.693" v="3" actId="107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มุทิตา มาทมูล" userId="3b9d6da3-744b-42b0-9288-01426c2d56ed" providerId="ADAL" clId="{C3994ABC-970F-468D-8EF2-ABA17CF7DC7C}" dt="2026-06-24T09:03:58.316" v="15" actId="14100"/>
          <ac:spMkLst>
            <pc:docMk/>
            <pc:sldMk cId="0" sldId="256"/>
            <ac:spMk id="20" creationId="{00000000-0000-0000-0000-000000000000}"/>
          </ac:spMkLst>
        </pc:spChg>
      </pc:sldChg>
      <pc:sldChg chg="modSp mod">
        <pc:chgData name="มุทิตา มาทมูล" userId="3b9d6da3-744b-42b0-9288-01426c2d56ed" providerId="ADAL" clId="{C3994ABC-970F-468D-8EF2-ABA17CF7DC7C}" dt="2026-06-24T09:05:00.556" v="20" actId="14100"/>
        <pc:sldMkLst>
          <pc:docMk/>
          <pc:sldMk cId="0" sldId="259"/>
        </pc:sldMkLst>
        <pc:spChg chg="mod">
          <ac:chgData name="มุทิตา มาทมูล" userId="3b9d6da3-744b-42b0-9288-01426c2d56ed" providerId="ADAL" clId="{C3994ABC-970F-468D-8EF2-ABA17CF7DC7C}" dt="2026-06-24T09:05:00.556" v="20" actId="14100"/>
          <ac:spMkLst>
            <pc:docMk/>
            <pc:sldMk cId="0" sldId="259"/>
            <ac:spMk id="35" creationId="{00000000-0000-0000-0000-000000000000}"/>
          </ac:spMkLst>
        </pc:spChg>
      </pc:sldChg>
      <pc:sldChg chg="modSp mod">
        <pc:chgData name="มุทิตา มาทมูล" userId="3b9d6da3-744b-42b0-9288-01426c2d56ed" providerId="ADAL" clId="{C3994ABC-970F-468D-8EF2-ABA17CF7DC7C}" dt="2026-06-24T09:05:09.282" v="21" actId="14100"/>
        <pc:sldMkLst>
          <pc:docMk/>
          <pc:sldMk cId="0" sldId="260"/>
        </pc:sldMkLst>
        <pc:spChg chg="mod">
          <ac:chgData name="มุทิตา มาทมูล" userId="3b9d6da3-744b-42b0-9288-01426c2d56ed" providerId="ADAL" clId="{C3994ABC-970F-468D-8EF2-ABA17CF7DC7C}" dt="2026-06-24T09:05:09.282" v="21" actId="14100"/>
          <ac:spMkLst>
            <pc:docMk/>
            <pc:sldMk cId="0" sldId="260"/>
            <ac:spMk id="20" creationId="{00000000-0000-0000-0000-000000000000}"/>
          </ac:spMkLst>
        </pc:spChg>
      </pc:sldChg>
      <pc:sldChg chg="modSp mod">
        <pc:chgData name="มุทิตา มาทมูล" userId="3b9d6da3-744b-42b0-9288-01426c2d56ed" providerId="ADAL" clId="{C3994ABC-970F-468D-8EF2-ABA17CF7DC7C}" dt="2026-06-24T09:05:17.849" v="22" actId="14100"/>
        <pc:sldMkLst>
          <pc:docMk/>
          <pc:sldMk cId="0" sldId="261"/>
        </pc:sldMkLst>
        <pc:spChg chg="mod">
          <ac:chgData name="มุทิตา มาทมูล" userId="3b9d6da3-744b-42b0-9288-01426c2d56ed" providerId="ADAL" clId="{C3994ABC-970F-468D-8EF2-ABA17CF7DC7C}" dt="2026-06-24T09:05:17.849" v="22" actId="14100"/>
          <ac:spMkLst>
            <pc:docMk/>
            <pc:sldMk cId="0" sldId="261"/>
            <ac:spMk id="20" creationId="{00000000-0000-0000-0000-000000000000}"/>
          </ac:spMkLst>
        </pc:spChg>
      </pc:sldChg>
      <pc:sldChg chg="modSp mod">
        <pc:chgData name="มุทิตา มาทมูล" userId="3b9d6da3-744b-42b0-9288-01426c2d56ed" providerId="ADAL" clId="{C3994ABC-970F-468D-8EF2-ABA17CF7DC7C}" dt="2026-06-24T09:06:07.797" v="24" actId="14100"/>
        <pc:sldMkLst>
          <pc:docMk/>
          <pc:sldMk cId="0" sldId="272"/>
        </pc:sldMkLst>
        <pc:spChg chg="mod">
          <ac:chgData name="มุทิตา มาทมูล" userId="3b9d6da3-744b-42b0-9288-01426c2d56ed" providerId="ADAL" clId="{C3994ABC-970F-468D-8EF2-ABA17CF7DC7C}" dt="2026-06-24T09:06:07.797" v="24" actId="14100"/>
          <ac:spMkLst>
            <pc:docMk/>
            <pc:sldMk cId="0" sldId="272"/>
            <ac:spMk id="27" creationId="{00000000-0000-0000-0000-000000000000}"/>
          </ac:spMkLst>
        </pc:spChg>
        <pc:spChg chg="mod">
          <ac:chgData name="มุทิตา มาทมูล" userId="3b9d6da3-744b-42b0-9288-01426c2d56ed" providerId="ADAL" clId="{C3994ABC-970F-468D-8EF2-ABA17CF7DC7C}" dt="2026-06-24T09:06:03.794" v="23" actId="14100"/>
          <ac:spMkLst>
            <pc:docMk/>
            <pc:sldMk cId="0" sldId="272"/>
            <ac:spMk id="3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svg"/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12" Type="http://schemas.openxmlformats.org/officeDocument/2006/relationships/image" Target="../media/image29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5" Type="http://schemas.openxmlformats.org/officeDocument/2006/relationships/image" Target="../media/image9.pn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9.png"/><Relationship Id="rId4" Type="http://schemas.openxmlformats.org/officeDocument/2006/relationships/image" Target="../media/image32.svg"/><Relationship Id="rId9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.svg"/><Relationship Id="rId7" Type="http://schemas.openxmlformats.org/officeDocument/2006/relationships/image" Target="../media/image4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33.png"/><Relationship Id="rId10" Type="http://schemas.openxmlformats.org/officeDocument/2006/relationships/image" Target="../media/image9.png"/><Relationship Id="rId4" Type="http://schemas.openxmlformats.org/officeDocument/2006/relationships/image" Target="../media/image40.png"/><Relationship Id="rId9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6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48174" y="0"/>
            <a:ext cx="10287000" cy="10287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38888" r="-3888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7402271" flipH="1">
            <a:off x="-8571603" y="4483550"/>
            <a:ext cx="19039610" cy="11304769"/>
          </a:xfrm>
          <a:custGeom>
            <a:avLst/>
            <a:gdLst/>
            <a:ahLst/>
            <a:cxnLst/>
            <a:rect l="l" t="t" r="r" b="b"/>
            <a:pathLst>
              <a:path w="19039610" h="11304769">
                <a:moveTo>
                  <a:pt x="19039610" y="0"/>
                </a:moveTo>
                <a:lnTo>
                  <a:pt x="0" y="0"/>
                </a:lnTo>
                <a:lnTo>
                  <a:pt x="0" y="11304769"/>
                </a:lnTo>
                <a:lnTo>
                  <a:pt x="19039610" y="11304769"/>
                </a:lnTo>
                <a:lnTo>
                  <a:pt x="19039610" y="0"/>
                </a:lnTo>
                <a:close/>
              </a:path>
            </a:pathLst>
          </a:custGeom>
          <a:blipFill>
            <a:blip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4495517" y="0"/>
            <a:ext cx="8785859" cy="10287000"/>
            <a:chOff x="0" y="0"/>
            <a:chExt cx="231397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13971" cy="2709333"/>
            </a:xfrm>
            <a:custGeom>
              <a:avLst/>
              <a:gdLst/>
              <a:ahLst/>
              <a:cxnLst/>
              <a:rect l="l" t="t" r="r" b="b"/>
              <a:pathLst>
                <a:path w="2313971" h="2709333">
                  <a:moveTo>
                    <a:pt x="0" y="0"/>
                  </a:moveTo>
                  <a:lnTo>
                    <a:pt x="2313971" y="0"/>
                  </a:lnTo>
                  <a:lnTo>
                    <a:pt x="2313971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1397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0998" y="6920335"/>
            <a:ext cx="4243159" cy="707410"/>
            <a:chOff x="0" y="0"/>
            <a:chExt cx="2120258" cy="3534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0258" cy="353485"/>
            </a:xfrm>
            <a:custGeom>
              <a:avLst/>
              <a:gdLst/>
              <a:ahLst/>
              <a:cxnLst/>
              <a:rect l="l" t="t" r="r" b="b"/>
              <a:pathLst>
                <a:path w="2120258" h="353485">
                  <a:moveTo>
                    <a:pt x="1917058" y="0"/>
                  </a:moveTo>
                  <a:cubicBezTo>
                    <a:pt x="2029282" y="0"/>
                    <a:pt x="2120258" y="79130"/>
                    <a:pt x="2120258" y="176742"/>
                  </a:cubicBezTo>
                  <a:cubicBezTo>
                    <a:pt x="2120258" y="274354"/>
                    <a:pt x="2029282" y="353485"/>
                    <a:pt x="1917058" y="353485"/>
                  </a:cubicBezTo>
                  <a:lnTo>
                    <a:pt x="203200" y="353485"/>
                  </a:lnTo>
                  <a:cubicBezTo>
                    <a:pt x="90976" y="353485"/>
                    <a:pt x="0" y="274354"/>
                    <a:pt x="0" y="176742"/>
                  </a:cubicBezTo>
                  <a:cubicBezTo>
                    <a:pt x="0" y="79130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120258" cy="391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516618" y="6248619"/>
            <a:ext cx="2464820" cy="2461739"/>
          </a:xfrm>
          <a:custGeom>
            <a:avLst/>
            <a:gdLst/>
            <a:ahLst/>
            <a:cxnLst/>
            <a:rect l="l" t="t" r="r" b="b"/>
            <a:pathLst>
              <a:path w="2464820" h="2461739">
                <a:moveTo>
                  <a:pt x="0" y="0"/>
                </a:moveTo>
                <a:lnTo>
                  <a:pt x="2464820" y="0"/>
                </a:lnTo>
                <a:lnTo>
                  <a:pt x="2464820" y="2461740"/>
                </a:lnTo>
                <a:lnTo>
                  <a:pt x="0" y="2461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123908" y="1034009"/>
            <a:ext cx="954774" cy="722823"/>
          </a:xfrm>
          <a:custGeom>
            <a:avLst/>
            <a:gdLst/>
            <a:ahLst/>
            <a:cxnLst/>
            <a:rect l="l" t="t" r="r" b="b"/>
            <a:pathLst>
              <a:path w="954774" h="722823">
                <a:moveTo>
                  <a:pt x="0" y="0"/>
                </a:moveTo>
                <a:lnTo>
                  <a:pt x="954774" y="0"/>
                </a:lnTo>
                <a:lnTo>
                  <a:pt x="954774" y="722824"/>
                </a:lnTo>
                <a:lnTo>
                  <a:pt x="0" y="7228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59654" y="560989"/>
            <a:ext cx="661908" cy="1214894"/>
          </a:xfrm>
          <a:custGeom>
            <a:avLst/>
            <a:gdLst/>
            <a:ahLst/>
            <a:cxnLst/>
            <a:rect l="l" t="t" r="r" b="b"/>
            <a:pathLst>
              <a:path w="661908" h="1214894">
                <a:moveTo>
                  <a:pt x="0" y="0"/>
                </a:moveTo>
                <a:lnTo>
                  <a:pt x="661908" y="0"/>
                </a:lnTo>
                <a:lnTo>
                  <a:pt x="661908" y="1214894"/>
                </a:lnTo>
                <a:lnTo>
                  <a:pt x="0" y="12148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5282781" y="6629135"/>
            <a:ext cx="1285547" cy="1285547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t="-2777" b="-4749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00998" y="2395008"/>
            <a:ext cx="9819270" cy="891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16"/>
              </a:lnSpc>
              <a:spcBef>
                <a:spcPct val="0"/>
              </a:spcBef>
            </a:pPr>
            <a:r>
              <a:rPr lang="en-US" sz="5440" b="1" dirty="0" err="1">
                <a:solidFill>
                  <a:srgbClr val="0F64B7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พัฒนาระบบคลังข้อมูลอัจฉริยะ</a:t>
            </a:r>
            <a:endParaRPr lang="en-US" sz="5440" b="1" dirty="0">
              <a:solidFill>
                <a:srgbClr val="0F64B7"/>
              </a:solidFill>
              <a:latin typeface="Open Sauce Semi-Bold"/>
              <a:ea typeface="Open Sauce Semi-Bold"/>
              <a:cs typeface="Open Sauce Semi-Bold"/>
              <a:sym typeface="Open Sauce Semi-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00998" y="3429034"/>
            <a:ext cx="10122922" cy="737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76"/>
              </a:lnSpc>
              <a:spcBef>
                <a:spcPct val="0"/>
              </a:spcBef>
            </a:pPr>
            <a:r>
              <a:rPr lang="en-US" sz="4340" b="1" dirty="0" err="1">
                <a:solidFill>
                  <a:srgbClr val="0F64B7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ด้วยเทคโนโลยีเอเจนต์ปัญญาประดิษฐ์</a:t>
            </a:r>
            <a:r>
              <a:rPr lang="en-US" sz="4340" b="1" dirty="0">
                <a:solidFill>
                  <a:srgbClr val="0F64B7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00998" y="4261769"/>
            <a:ext cx="8731136" cy="704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96"/>
              </a:lnSpc>
              <a:spcBef>
                <a:spcPct val="0"/>
              </a:spcBef>
            </a:pPr>
            <a:r>
              <a:rPr lang="en-US" sz="4140">
                <a:solidFill>
                  <a:srgbClr val="0F64B7"/>
                </a:solidFill>
                <a:latin typeface="Open Sauce"/>
                <a:ea typeface="Open Sauce"/>
                <a:cs typeface="Open Sauce"/>
                <a:sym typeface="Open Sauce"/>
              </a:rPr>
              <a:t>เพื่อการบริหารหลักสูตรมหาวิทยาลัยดิจิทัล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00998" y="5595907"/>
            <a:ext cx="9107675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73737"/>
                </a:solidFill>
                <a:latin typeface="Roboto"/>
                <a:ea typeface="Roboto"/>
                <a:cs typeface="Roboto"/>
                <a:sym typeface="Roboto"/>
              </a:rPr>
              <a:t>คณะวิทยาศาสตร์และเทคโนโลยี 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373737"/>
                </a:solidFill>
                <a:latin typeface="Roboto"/>
                <a:ea typeface="Roboto"/>
                <a:cs typeface="Roboto"/>
                <a:sym typeface="Roboto"/>
              </a:rPr>
              <a:t>มหาวิทยาลัยเทคโนโลยีราชมงคลสุวรรณภูมิ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83457" y="1347796"/>
            <a:ext cx="3384871" cy="357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28"/>
              </a:lnSpc>
              <a:spcBef>
                <a:spcPct val="0"/>
              </a:spcBef>
            </a:pPr>
            <a:r>
              <a:rPr lang="en-US" sz="216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สาขาวิชาเทคโนโลยีดิจิทัล</a:t>
            </a:r>
            <a:r>
              <a:rPr lang="th-TH" sz="216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มีเดีย</a:t>
            </a:r>
            <a:endParaRPr lang="en-US" sz="2163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597588" y="8065895"/>
            <a:ext cx="221964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373737"/>
                </a:solidFill>
                <a:latin typeface="Roboto"/>
                <a:ea typeface="Roboto"/>
                <a:cs typeface="Roboto"/>
                <a:sym typeface="Roboto"/>
              </a:rPr>
              <a:t>รหัส นศ.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80368" y="8065895"/>
            <a:ext cx="2219644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373737"/>
                </a:solidFill>
                <a:latin typeface="Roboto"/>
                <a:ea typeface="Roboto"/>
                <a:cs typeface="Roboto"/>
                <a:sym typeface="Roboto"/>
              </a:rPr>
              <a:t>นักศึกษาระดับ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97588" y="8502396"/>
            <a:ext cx="2419639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F64B7"/>
                </a:solidFill>
                <a:latin typeface="Roboto"/>
                <a:ea typeface="Roboto"/>
                <a:cs typeface="Roboto"/>
                <a:sym typeface="Roboto"/>
              </a:rPr>
              <a:t>168490432005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80368" y="8502396"/>
            <a:ext cx="2873483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F64B7"/>
                </a:solidFill>
                <a:latin typeface="Roboto"/>
                <a:ea typeface="Roboto"/>
                <a:cs typeface="Roboto"/>
                <a:sym typeface="Roboto"/>
              </a:rPr>
              <a:t>ปริญญาเอก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97588" y="7070680"/>
            <a:ext cx="3919521" cy="408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2"/>
              </a:lnSpc>
              <a:spcBef>
                <a:spcPct val="0"/>
              </a:spcBef>
            </a:pPr>
            <a:r>
              <a:rPr lang="en-US" sz="2352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นางสาวมุทิตา มาทมูล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603463" flipH="1">
            <a:off x="9435190" y="-6337662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4"/>
                </a:lnTo>
                <a:lnTo>
                  <a:pt x="16328528" y="9695064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982316" y="952500"/>
            <a:ext cx="8608376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5. วิธีดำเนินการวิจัย</a:t>
            </a:r>
          </a:p>
        </p:txBody>
      </p:sp>
      <p:sp>
        <p:nvSpPr>
          <p:cNvPr id="5" name="Freeform 5"/>
          <p:cNvSpPr/>
          <p:nvPr/>
        </p:nvSpPr>
        <p:spPr>
          <a:xfrm>
            <a:off x="6894189" y="1591945"/>
            <a:ext cx="3821151" cy="9552878"/>
          </a:xfrm>
          <a:custGeom>
            <a:avLst/>
            <a:gdLst/>
            <a:ahLst/>
            <a:cxnLst/>
            <a:rect l="l" t="t" r="r" b="b"/>
            <a:pathLst>
              <a:path w="3821151" h="9552878">
                <a:moveTo>
                  <a:pt x="0" y="0"/>
                </a:moveTo>
                <a:lnTo>
                  <a:pt x="3821152" y="0"/>
                </a:lnTo>
                <a:lnTo>
                  <a:pt x="3821152" y="9552878"/>
                </a:lnTo>
                <a:lnTo>
                  <a:pt x="0" y="9552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592803" y="1631152"/>
            <a:ext cx="3821151" cy="9552878"/>
          </a:xfrm>
          <a:custGeom>
            <a:avLst/>
            <a:gdLst/>
            <a:ahLst/>
            <a:cxnLst/>
            <a:rect l="l" t="t" r="r" b="b"/>
            <a:pathLst>
              <a:path w="3821151" h="9552878">
                <a:moveTo>
                  <a:pt x="0" y="0"/>
                </a:moveTo>
                <a:lnTo>
                  <a:pt x="3821151" y="0"/>
                </a:lnTo>
                <a:lnTo>
                  <a:pt x="3821151" y="9552878"/>
                </a:lnTo>
                <a:lnTo>
                  <a:pt x="0" y="9552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989982" y="1631152"/>
            <a:ext cx="4776439" cy="9552878"/>
          </a:xfrm>
          <a:custGeom>
            <a:avLst/>
            <a:gdLst/>
            <a:ahLst/>
            <a:cxnLst/>
            <a:rect l="l" t="t" r="r" b="b"/>
            <a:pathLst>
              <a:path w="4776439" h="9552878">
                <a:moveTo>
                  <a:pt x="0" y="0"/>
                </a:moveTo>
                <a:lnTo>
                  <a:pt x="4776439" y="0"/>
                </a:lnTo>
                <a:lnTo>
                  <a:pt x="4776439" y="9552878"/>
                </a:lnTo>
                <a:lnTo>
                  <a:pt x="0" y="95528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4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330442" y="2318621"/>
            <a:ext cx="2964844" cy="7412109"/>
          </a:xfrm>
          <a:custGeom>
            <a:avLst/>
            <a:gdLst/>
            <a:ahLst/>
            <a:cxnLst/>
            <a:rect l="l" t="t" r="r" b="b"/>
            <a:pathLst>
              <a:path w="2964844" h="7412109">
                <a:moveTo>
                  <a:pt x="0" y="0"/>
                </a:moveTo>
                <a:lnTo>
                  <a:pt x="2964844" y="0"/>
                </a:lnTo>
                <a:lnTo>
                  <a:pt x="2964844" y="7412109"/>
                </a:lnTo>
                <a:lnTo>
                  <a:pt x="0" y="7412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029056" y="2357827"/>
            <a:ext cx="2964844" cy="7412109"/>
          </a:xfrm>
          <a:custGeom>
            <a:avLst/>
            <a:gdLst/>
            <a:ahLst/>
            <a:cxnLst/>
            <a:rect l="l" t="t" r="r" b="b"/>
            <a:pathLst>
              <a:path w="2964844" h="7412109">
                <a:moveTo>
                  <a:pt x="0" y="0"/>
                </a:moveTo>
                <a:lnTo>
                  <a:pt x="2964843" y="0"/>
                </a:lnTo>
                <a:lnTo>
                  <a:pt x="2964843" y="7412109"/>
                </a:lnTo>
                <a:lnTo>
                  <a:pt x="0" y="7412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87735" y="2318621"/>
            <a:ext cx="3706055" cy="7412109"/>
          </a:xfrm>
          <a:custGeom>
            <a:avLst/>
            <a:gdLst/>
            <a:ahLst/>
            <a:cxnLst/>
            <a:rect l="l" t="t" r="r" b="b"/>
            <a:pathLst>
              <a:path w="3706055" h="7412109">
                <a:moveTo>
                  <a:pt x="0" y="0"/>
                </a:moveTo>
                <a:lnTo>
                  <a:pt x="3706054" y="0"/>
                </a:lnTo>
                <a:lnTo>
                  <a:pt x="3706054" y="7412109"/>
                </a:lnTo>
                <a:lnTo>
                  <a:pt x="0" y="7412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850636" y="2318621"/>
            <a:ext cx="3706055" cy="7412109"/>
          </a:xfrm>
          <a:custGeom>
            <a:avLst/>
            <a:gdLst/>
            <a:ahLst/>
            <a:cxnLst/>
            <a:rect l="l" t="t" r="r" b="b"/>
            <a:pathLst>
              <a:path w="3706055" h="7412109">
                <a:moveTo>
                  <a:pt x="0" y="0"/>
                </a:moveTo>
                <a:lnTo>
                  <a:pt x="3706055" y="0"/>
                </a:lnTo>
                <a:lnTo>
                  <a:pt x="3706055" y="7412109"/>
                </a:lnTo>
                <a:lnTo>
                  <a:pt x="0" y="7412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549250" y="2357827"/>
            <a:ext cx="3706055" cy="7412109"/>
          </a:xfrm>
          <a:custGeom>
            <a:avLst/>
            <a:gdLst/>
            <a:ahLst/>
            <a:cxnLst/>
            <a:rect l="l" t="t" r="r" b="b"/>
            <a:pathLst>
              <a:path w="3706055" h="7412109">
                <a:moveTo>
                  <a:pt x="0" y="0"/>
                </a:moveTo>
                <a:lnTo>
                  <a:pt x="3706054" y="0"/>
                </a:lnTo>
                <a:lnTo>
                  <a:pt x="3706054" y="7412109"/>
                </a:lnTo>
                <a:lnTo>
                  <a:pt x="0" y="7412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330442" y="2205319"/>
            <a:ext cx="2964844" cy="7412109"/>
          </a:xfrm>
          <a:custGeom>
            <a:avLst/>
            <a:gdLst/>
            <a:ahLst/>
            <a:cxnLst/>
            <a:rect l="l" t="t" r="r" b="b"/>
            <a:pathLst>
              <a:path w="2964844" h="7412109">
                <a:moveTo>
                  <a:pt x="0" y="0"/>
                </a:moveTo>
                <a:lnTo>
                  <a:pt x="2964844" y="0"/>
                </a:lnTo>
                <a:lnTo>
                  <a:pt x="2964844" y="7412109"/>
                </a:lnTo>
                <a:lnTo>
                  <a:pt x="0" y="7412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029056" y="2244525"/>
            <a:ext cx="2964844" cy="7412109"/>
          </a:xfrm>
          <a:custGeom>
            <a:avLst/>
            <a:gdLst/>
            <a:ahLst/>
            <a:cxnLst/>
            <a:rect l="l" t="t" r="r" b="b"/>
            <a:pathLst>
              <a:path w="2964844" h="7412109">
                <a:moveTo>
                  <a:pt x="0" y="0"/>
                </a:moveTo>
                <a:lnTo>
                  <a:pt x="2964843" y="0"/>
                </a:lnTo>
                <a:lnTo>
                  <a:pt x="2964843" y="7412109"/>
                </a:lnTo>
                <a:lnTo>
                  <a:pt x="0" y="7412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487735" y="2205319"/>
            <a:ext cx="3706055" cy="7412109"/>
          </a:xfrm>
          <a:custGeom>
            <a:avLst/>
            <a:gdLst/>
            <a:ahLst/>
            <a:cxnLst/>
            <a:rect l="l" t="t" r="r" b="b"/>
            <a:pathLst>
              <a:path w="3706055" h="7412109">
                <a:moveTo>
                  <a:pt x="0" y="0"/>
                </a:moveTo>
                <a:lnTo>
                  <a:pt x="3706054" y="0"/>
                </a:lnTo>
                <a:lnTo>
                  <a:pt x="3706054" y="7412109"/>
                </a:lnTo>
                <a:lnTo>
                  <a:pt x="0" y="7412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850636" y="2205319"/>
            <a:ext cx="3706055" cy="7412109"/>
          </a:xfrm>
          <a:custGeom>
            <a:avLst/>
            <a:gdLst/>
            <a:ahLst/>
            <a:cxnLst/>
            <a:rect l="l" t="t" r="r" b="b"/>
            <a:pathLst>
              <a:path w="3706055" h="7412109">
                <a:moveTo>
                  <a:pt x="0" y="0"/>
                </a:moveTo>
                <a:lnTo>
                  <a:pt x="3706055" y="0"/>
                </a:lnTo>
                <a:lnTo>
                  <a:pt x="3706055" y="7412109"/>
                </a:lnTo>
                <a:lnTo>
                  <a:pt x="0" y="7412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549250" y="2244525"/>
            <a:ext cx="3706055" cy="7412109"/>
          </a:xfrm>
          <a:custGeom>
            <a:avLst/>
            <a:gdLst/>
            <a:ahLst/>
            <a:cxnLst/>
            <a:rect l="l" t="t" r="r" b="b"/>
            <a:pathLst>
              <a:path w="3706055" h="7412109">
                <a:moveTo>
                  <a:pt x="0" y="0"/>
                </a:moveTo>
                <a:lnTo>
                  <a:pt x="3706054" y="0"/>
                </a:lnTo>
                <a:lnTo>
                  <a:pt x="3706054" y="7412109"/>
                </a:lnTo>
                <a:lnTo>
                  <a:pt x="0" y="7412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366005" y="2889886"/>
            <a:ext cx="1235670" cy="1235670"/>
          </a:xfrm>
          <a:custGeom>
            <a:avLst/>
            <a:gdLst/>
            <a:ahLst/>
            <a:cxnLst/>
            <a:rect l="l" t="t" r="r" b="b"/>
            <a:pathLst>
              <a:path w="1235670" h="1235670">
                <a:moveTo>
                  <a:pt x="0" y="0"/>
                </a:moveTo>
                <a:lnTo>
                  <a:pt x="1235670" y="0"/>
                </a:lnTo>
                <a:lnTo>
                  <a:pt x="1235670" y="1235670"/>
                </a:lnTo>
                <a:lnTo>
                  <a:pt x="0" y="12356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8284663" y="2889886"/>
            <a:ext cx="1235670" cy="1235670"/>
          </a:xfrm>
          <a:custGeom>
            <a:avLst/>
            <a:gdLst/>
            <a:ahLst/>
            <a:cxnLst/>
            <a:rect l="l" t="t" r="r" b="b"/>
            <a:pathLst>
              <a:path w="1235670" h="1235670">
                <a:moveTo>
                  <a:pt x="0" y="0"/>
                </a:moveTo>
                <a:lnTo>
                  <a:pt x="1235670" y="0"/>
                </a:lnTo>
                <a:lnTo>
                  <a:pt x="1235670" y="1235670"/>
                </a:lnTo>
                <a:lnTo>
                  <a:pt x="0" y="12356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4983277" y="2929092"/>
            <a:ext cx="1235670" cy="1235670"/>
          </a:xfrm>
          <a:custGeom>
            <a:avLst/>
            <a:gdLst/>
            <a:ahLst/>
            <a:cxnLst/>
            <a:rect l="l" t="t" r="r" b="b"/>
            <a:pathLst>
              <a:path w="1235670" h="1235670">
                <a:moveTo>
                  <a:pt x="0" y="0"/>
                </a:moveTo>
                <a:lnTo>
                  <a:pt x="1235670" y="0"/>
                </a:lnTo>
                <a:lnTo>
                  <a:pt x="1235670" y="1235670"/>
                </a:lnTo>
                <a:lnTo>
                  <a:pt x="0" y="12356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4804789" y="2889886"/>
            <a:ext cx="1235670" cy="1235670"/>
          </a:xfrm>
          <a:custGeom>
            <a:avLst/>
            <a:gdLst/>
            <a:ahLst/>
            <a:cxnLst/>
            <a:rect l="l" t="t" r="r" b="b"/>
            <a:pathLst>
              <a:path w="1235670" h="1235670">
                <a:moveTo>
                  <a:pt x="0" y="0"/>
                </a:moveTo>
                <a:lnTo>
                  <a:pt x="1235670" y="0"/>
                </a:lnTo>
                <a:lnTo>
                  <a:pt x="1235670" y="1235670"/>
                </a:lnTo>
                <a:lnTo>
                  <a:pt x="0" y="12356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1503403" y="2929092"/>
            <a:ext cx="1235670" cy="1235670"/>
          </a:xfrm>
          <a:custGeom>
            <a:avLst/>
            <a:gdLst/>
            <a:ahLst/>
            <a:cxnLst/>
            <a:rect l="l" t="t" r="r" b="b"/>
            <a:pathLst>
              <a:path w="1235670" h="1235670">
                <a:moveTo>
                  <a:pt x="0" y="0"/>
                </a:moveTo>
                <a:lnTo>
                  <a:pt x="1235670" y="0"/>
                </a:lnTo>
                <a:lnTo>
                  <a:pt x="1235670" y="1235670"/>
                </a:lnTo>
                <a:lnTo>
                  <a:pt x="0" y="12356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211111" y="3487133"/>
            <a:ext cx="1545458" cy="1201405"/>
            <a:chOff x="0" y="0"/>
            <a:chExt cx="264494" cy="20561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4494" cy="205612"/>
            </a:xfrm>
            <a:custGeom>
              <a:avLst/>
              <a:gdLst/>
              <a:ahLst/>
              <a:cxnLst/>
              <a:rect l="l" t="t" r="r" b="b"/>
              <a:pathLst>
                <a:path w="264494" h="205612">
                  <a:moveTo>
                    <a:pt x="0" y="0"/>
                  </a:moveTo>
                  <a:lnTo>
                    <a:pt x="264494" y="0"/>
                  </a:lnTo>
                  <a:lnTo>
                    <a:pt x="264494" y="205612"/>
                  </a:lnTo>
                  <a:lnTo>
                    <a:pt x="0" y="20561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CFDFE">
                    <a:alpha val="100000"/>
                  </a:srgbClr>
                </a:gs>
                <a:gs pos="100000">
                  <a:srgbClr val="FCFDFE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64494" cy="253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655325" y="3487133"/>
            <a:ext cx="1545458" cy="1201405"/>
            <a:chOff x="0" y="0"/>
            <a:chExt cx="264494" cy="20561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64494" cy="205612"/>
            </a:xfrm>
            <a:custGeom>
              <a:avLst/>
              <a:gdLst/>
              <a:ahLst/>
              <a:cxnLst/>
              <a:rect l="l" t="t" r="r" b="b"/>
              <a:pathLst>
                <a:path w="264494" h="205612">
                  <a:moveTo>
                    <a:pt x="0" y="0"/>
                  </a:moveTo>
                  <a:lnTo>
                    <a:pt x="264494" y="0"/>
                  </a:lnTo>
                  <a:lnTo>
                    <a:pt x="264494" y="205612"/>
                  </a:lnTo>
                  <a:lnTo>
                    <a:pt x="0" y="20561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CFDFE">
                    <a:alpha val="100000"/>
                  </a:srgbClr>
                </a:gs>
                <a:gs pos="100000">
                  <a:srgbClr val="FCFDFE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264494" cy="253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1353938" y="3526339"/>
            <a:ext cx="1545458" cy="1201405"/>
            <a:chOff x="0" y="0"/>
            <a:chExt cx="264494" cy="20561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4494" cy="205612"/>
            </a:xfrm>
            <a:custGeom>
              <a:avLst/>
              <a:gdLst/>
              <a:ahLst/>
              <a:cxnLst/>
              <a:rect l="l" t="t" r="r" b="b"/>
              <a:pathLst>
                <a:path w="264494" h="205612">
                  <a:moveTo>
                    <a:pt x="0" y="0"/>
                  </a:moveTo>
                  <a:lnTo>
                    <a:pt x="264494" y="0"/>
                  </a:lnTo>
                  <a:lnTo>
                    <a:pt x="264494" y="205612"/>
                  </a:lnTo>
                  <a:lnTo>
                    <a:pt x="0" y="20561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CFDFE">
                    <a:alpha val="100000"/>
                  </a:srgbClr>
                </a:gs>
                <a:gs pos="100000">
                  <a:srgbClr val="FCFDFE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264494" cy="253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129769" y="3487133"/>
            <a:ext cx="1545458" cy="1201405"/>
            <a:chOff x="0" y="0"/>
            <a:chExt cx="264494" cy="205612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64494" cy="205612"/>
            </a:xfrm>
            <a:custGeom>
              <a:avLst/>
              <a:gdLst/>
              <a:ahLst/>
              <a:cxnLst/>
              <a:rect l="l" t="t" r="r" b="b"/>
              <a:pathLst>
                <a:path w="264494" h="205612">
                  <a:moveTo>
                    <a:pt x="0" y="0"/>
                  </a:moveTo>
                  <a:lnTo>
                    <a:pt x="264494" y="0"/>
                  </a:lnTo>
                  <a:lnTo>
                    <a:pt x="264494" y="205612"/>
                  </a:lnTo>
                  <a:lnTo>
                    <a:pt x="0" y="20561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CFDFE">
                    <a:alpha val="100000"/>
                  </a:srgbClr>
                </a:gs>
                <a:gs pos="100000">
                  <a:srgbClr val="FCFDFE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264494" cy="253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4828383" y="3526339"/>
            <a:ext cx="1545458" cy="1201405"/>
            <a:chOff x="0" y="0"/>
            <a:chExt cx="264494" cy="20561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64494" cy="205612"/>
            </a:xfrm>
            <a:custGeom>
              <a:avLst/>
              <a:gdLst/>
              <a:ahLst/>
              <a:cxnLst/>
              <a:rect l="l" t="t" r="r" b="b"/>
              <a:pathLst>
                <a:path w="264494" h="205612">
                  <a:moveTo>
                    <a:pt x="0" y="0"/>
                  </a:moveTo>
                  <a:lnTo>
                    <a:pt x="264494" y="0"/>
                  </a:lnTo>
                  <a:lnTo>
                    <a:pt x="264494" y="205612"/>
                  </a:lnTo>
                  <a:lnTo>
                    <a:pt x="0" y="205612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CFDFE">
                    <a:alpha val="100000"/>
                  </a:srgbClr>
                </a:gs>
                <a:gs pos="100000">
                  <a:srgbClr val="FCFDFE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264494" cy="2532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730092" y="6801087"/>
            <a:ext cx="2507496" cy="2302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3"/>
              </a:lnSpc>
            </a:pPr>
            <a:r>
              <a:rPr lang="en-US" sz="169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ผู้วิจัยได้ดำเนินการเชื่อมโยงข้อมูลที่จัดส่งกระทรวงการอุดมศึกษา วิทยาศาสตร์ วิจัยและนวัตกรรม ฐานข้อมูลภายในมหาวิทยาลัย และหน้าที่ของการบริหารหลักสูตร เพื่อใช้เป็นฐานในการวิเคราะห์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174306" y="6801087"/>
            <a:ext cx="2507496" cy="64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3"/>
              </a:lnSpc>
            </a:pPr>
            <a:r>
              <a:rPr lang="en-US" sz="169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ออกแบบโครงสร้างระบบคลังข้อมูลอัจฉริยะ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900324" y="6801087"/>
            <a:ext cx="2507496" cy="1639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5706" lvl="1" indent="-182853" algn="l">
              <a:lnSpc>
                <a:spcPts val="2633"/>
              </a:lnSpc>
              <a:buFont typeface="Arial"/>
              <a:buChar char="•"/>
            </a:pPr>
            <a:r>
              <a:rPr lang="en-US" sz="169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ทดสอบระบบคลังข้อมูลอัจฉริยะ</a:t>
            </a:r>
          </a:p>
          <a:p>
            <a:pPr marL="365706" lvl="1" indent="-182853" algn="l">
              <a:lnSpc>
                <a:spcPts val="2633"/>
              </a:lnSpc>
              <a:buFont typeface="Arial"/>
              <a:buChar char="•"/>
            </a:pPr>
            <a:r>
              <a:rPr lang="en-US" sz="169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ประเมินประสิทธิภาพ</a:t>
            </a:r>
          </a:p>
          <a:p>
            <a:pPr marL="365706" lvl="1" indent="-182853" algn="l">
              <a:lnSpc>
                <a:spcPts val="2633"/>
              </a:lnSpc>
              <a:buFont typeface="Arial"/>
              <a:buChar char="•"/>
            </a:pPr>
            <a:r>
              <a:rPr lang="en-US" sz="169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ให้บริการระบบคลังข้อมูลอัจฉริยะ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30092" y="5732511"/>
            <a:ext cx="2507496" cy="38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4"/>
              </a:lnSpc>
            </a:pPr>
            <a:r>
              <a:rPr lang="en-US" sz="2634">
                <a:solidFill>
                  <a:srgbClr val="041F60"/>
                </a:solidFill>
                <a:latin typeface="Gotham"/>
                <a:ea typeface="Gotham"/>
                <a:cs typeface="Gotham"/>
                <a:sym typeface="Gotham"/>
              </a:rPr>
              <a:t>01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174306" y="5732511"/>
            <a:ext cx="2507496" cy="38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4"/>
              </a:lnSpc>
            </a:pPr>
            <a:r>
              <a:rPr lang="en-US" sz="2634">
                <a:solidFill>
                  <a:srgbClr val="041F60"/>
                </a:solidFill>
                <a:latin typeface="Gotham"/>
                <a:ea typeface="Gotham"/>
                <a:cs typeface="Gotham"/>
                <a:sym typeface="Gotham"/>
              </a:rPr>
              <a:t>02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872920" y="5771717"/>
            <a:ext cx="2507496" cy="38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4"/>
              </a:lnSpc>
            </a:pPr>
            <a:r>
              <a:rPr lang="en-US" sz="2634">
                <a:solidFill>
                  <a:srgbClr val="041F60"/>
                </a:solidFill>
                <a:latin typeface="Gotham"/>
                <a:ea typeface="Gotham"/>
                <a:cs typeface="Gotham"/>
                <a:sym typeface="Gotham"/>
              </a:rPr>
              <a:t>04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30092" y="4303380"/>
            <a:ext cx="2507496" cy="341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4"/>
              </a:lnSpc>
            </a:pPr>
            <a:r>
              <a:rPr lang="en-US" sz="2258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การวิเคราะห์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174306" y="4303380"/>
            <a:ext cx="2507496" cy="341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4"/>
              </a:lnSpc>
            </a:pPr>
            <a:r>
              <a:rPr lang="en-US" sz="2258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การออกแบบ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872920" y="4342586"/>
            <a:ext cx="2507496" cy="341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4"/>
              </a:lnSpc>
            </a:pPr>
            <a:r>
              <a:rPr lang="en-US" sz="2258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การนำไปใช้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676174" y="6765129"/>
            <a:ext cx="2507496" cy="2633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3"/>
              </a:lnSpc>
            </a:pPr>
            <a:r>
              <a:rPr lang="en-US" sz="169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พัฒนาระบบคลังข้อมูลอัจฉริยะด้วยเทคโนโลยีเอเจนต์ปัญญาประดิษฐ์เพื่อการบริหารหลักสูตรรองรับมหาวิทยาลัย ตามแนวคิด Input–Process–Output และFeedback เพื่อการปรับปรุงระบบ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4371829" y="6801087"/>
            <a:ext cx="2507496" cy="64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3"/>
              </a:lnSpc>
            </a:pPr>
            <a:r>
              <a:rPr lang="en-US" sz="169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ประเมินความพึงพอใจของผู้ใช้งานระบบคลังข้อมูลอัจฉริยะ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648750" y="5732511"/>
            <a:ext cx="2507496" cy="38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4"/>
              </a:lnSpc>
            </a:pPr>
            <a:r>
              <a:rPr lang="en-US" sz="2634">
                <a:solidFill>
                  <a:srgbClr val="041F60"/>
                </a:solidFill>
                <a:latin typeface="Gotham"/>
                <a:ea typeface="Gotham"/>
                <a:cs typeface="Gotham"/>
                <a:sym typeface="Gotham"/>
              </a:rPr>
              <a:t>03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347364" y="5771717"/>
            <a:ext cx="2507496" cy="387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4"/>
              </a:lnSpc>
            </a:pPr>
            <a:r>
              <a:rPr lang="en-US" sz="2634">
                <a:solidFill>
                  <a:srgbClr val="041F60"/>
                </a:solidFill>
                <a:latin typeface="Gotham"/>
                <a:ea typeface="Gotham"/>
                <a:cs typeface="Gotham"/>
                <a:sym typeface="Gotham"/>
              </a:rPr>
              <a:t>05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648750" y="4303380"/>
            <a:ext cx="2507496" cy="341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4"/>
              </a:lnSpc>
            </a:pPr>
            <a:r>
              <a:rPr lang="en-US" sz="2258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การพัฒนา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4347364" y="4342586"/>
            <a:ext cx="2507496" cy="341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4"/>
              </a:lnSpc>
            </a:pPr>
            <a:r>
              <a:rPr lang="en-US" sz="2258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การประเมินผล </a:t>
            </a:r>
          </a:p>
        </p:txBody>
      </p:sp>
      <p:sp>
        <p:nvSpPr>
          <p:cNvPr id="53" name="Freeform 53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TextBox 54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603463" flipH="1">
            <a:off x="9435190" y="-6337662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4"/>
                </a:lnTo>
                <a:lnTo>
                  <a:pt x="16328528" y="9695064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921804" y="952500"/>
            <a:ext cx="8608376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5. วิธีดำเนินการวิจัย</a:t>
            </a:r>
          </a:p>
        </p:txBody>
      </p:sp>
      <p:sp>
        <p:nvSpPr>
          <p:cNvPr id="5" name="Freeform 5"/>
          <p:cNvSpPr/>
          <p:nvPr/>
        </p:nvSpPr>
        <p:spPr>
          <a:xfrm>
            <a:off x="1104313" y="3384493"/>
            <a:ext cx="6938953" cy="5620552"/>
          </a:xfrm>
          <a:custGeom>
            <a:avLst/>
            <a:gdLst/>
            <a:ahLst/>
            <a:cxnLst/>
            <a:rect l="l" t="t" r="r" b="b"/>
            <a:pathLst>
              <a:path w="6938953" h="5620552">
                <a:moveTo>
                  <a:pt x="0" y="0"/>
                </a:moveTo>
                <a:lnTo>
                  <a:pt x="6938954" y="0"/>
                </a:lnTo>
                <a:lnTo>
                  <a:pt x="6938954" y="5620553"/>
                </a:lnTo>
                <a:lnTo>
                  <a:pt x="0" y="56205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7089847" y="4686763"/>
            <a:ext cx="1568424" cy="0"/>
          </a:xfrm>
          <a:prstGeom prst="line">
            <a:avLst/>
          </a:prstGeom>
          <a:ln w="66675" cap="rnd">
            <a:solidFill>
              <a:srgbClr val="CADBE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1887200" y="4360881"/>
            <a:ext cx="5918778" cy="918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กำหนดให้สถาบันอุดมศึกษา</a:t>
            </a: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ต้องดำเนินการจัดทำ รวบรวม และเปิดเผยข้อมูลต่อสาธารณะ รวมทั้งจั</a:t>
            </a: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ดส่งข้อมูลให้แก่กระทรวง เพื่อใช้ในการกำกับ ติดตาม และเป็นฐานข้อมูลกลางของประเทศ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49582" y="4539443"/>
            <a:ext cx="4940264" cy="30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21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กรอบแนวทางและกฎ ขอวกระทรวง อว.</a:t>
            </a:r>
          </a:p>
        </p:txBody>
      </p:sp>
      <p:sp>
        <p:nvSpPr>
          <p:cNvPr id="9" name="AutoShape 9"/>
          <p:cNvSpPr/>
          <p:nvPr/>
        </p:nvSpPr>
        <p:spPr>
          <a:xfrm>
            <a:off x="9680889" y="4686079"/>
            <a:ext cx="1821752" cy="0"/>
          </a:xfrm>
          <a:prstGeom prst="line">
            <a:avLst/>
          </a:prstGeom>
          <a:ln w="66675" cap="rnd">
            <a:solidFill>
              <a:srgbClr val="CADBE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734265" y="4352247"/>
            <a:ext cx="819470" cy="817981"/>
          </a:xfrm>
          <a:custGeom>
            <a:avLst/>
            <a:gdLst/>
            <a:ahLst/>
            <a:cxnLst/>
            <a:rect l="l" t="t" r="r" b="b"/>
            <a:pathLst>
              <a:path w="819470" h="817981">
                <a:moveTo>
                  <a:pt x="0" y="0"/>
                </a:moveTo>
                <a:lnTo>
                  <a:pt x="819470" y="0"/>
                </a:lnTo>
                <a:lnTo>
                  <a:pt x="819470" y="817981"/>
                </a:lnTo>
                <a:lnTo>
                  <a:pt x="0" y="8179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8765070" y="4263535"/>
            <a:ext cx="757861" cy="75786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B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6939" tIns="36939" rIns="36939" bIns="36939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765070" y="4203298"/>
            <a:ext cx="757861" cy="757861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6939" tIns="36939" rIns="36939" bIns="36939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6308528" y="5949312"/>
            <a:ext cx="2349742" cy="0"/>
          </a:xfrm>
          <a:prstGeom prst="line">
            <a:avLst/>
          </a:prstGeom>
          <a:ln w="66675" cap="rnd">
            <a:solidFill>
              <a:srgbClr val="6AD57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1887200" y="5623430"/>
            <a:ext cx="4648200" cy="918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วิเคราะห์ฐานข้อมูลของมหาวิทยาลัย</a:t>
            </a: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ที่มีความสอดคล้องกับข้อมูลที่ต้องส่งกระทรวง อว. เพื่อจะได้ทราบถึงแหล่งข้อมูลของมหาวิทยาลัยที่จัดส่งให้กระทรวง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39052" y="5801992"/>
            <a:ext cx="3469477" cy="30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21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ฐานข้อมูลมหาวิทยาลัย</a:t>
            </a:r>
          </a:p>
        </p:txBody>
      </p:sp>
      <p:sp>
        <p:nvSpPr>
          <p:cNvPr id="20" name="AutoShape 20"/>
          <p:cNvSpPr/>
          <p:nvPr/>
        </p:nvSpPr>
        <p:spPr>
          <a:xfrm flipV="1">
            <a:off x="9680889" y="5948628"/>
            <a:ext cx="1821752" cy="0"/>
          </a:xfrm>
          <a:prstGeom prst="line">
            <a:avLst/>
          </a:prstGeom>
          <a:ln w="66675" cap="rnd">
            <a:solidFill>
              <a:srgbClr val="6AD572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8734265" y="5614797"/>
            <a:ext cx="819470" cy="817981"/>
          </a:xfrm>
          <a:custGeom>
            <a:avLst/>
            <a:gdLst/>
            <a:ahLst/>
            <a:cxnLst/>
            <a:rect l="l" t="t" r="r" b="b"/>
            <a:pathLst>
              <a:path w="819470" h="817981">
                <a:moveTo>
                  <a:pt x="0" y="0"/>
                </a:moveTo>
                <a:lnTo>
                  <a:pt x="819470" y="0"/>
                </a:lnTo>
                <a:lnTo>
                  <a:pt x="819470" y="817980"/>
                </a:lnTo>
                <a:lnTo>
                  <a:pt x="0" y="81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8765070" y="5526085"/>
            <a:ext cx="757861" cy="75786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B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6939" tIns="36939" rIns="36939" bIns="36939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765070" y="5465847"/>
            <a:ext cx="757861" cy="757861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6939" tIns="36939" rIns="36939" bIns="36939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>
            <a:off x="5997570" y="7211861"/>
            <a:ext cx="2660701" cy="0"/>
          </a:xfrm>
          <a:prstGeom prst="line">
            <a:avLst/>
          </a:prstGeom>
          <a:ln w="66675" cap="rnd">
            <a:solidFill>
              <a:srgbClr val="65A6FE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3150010" y="7064541"/>
            <a:ext cx="2847559" cy="30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21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หน้าที่การบริหารหลักสูตร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887200" y="6885979"/>
            <a:ext cx="5168678" cy="604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วิเคราะห์ข้อมูลที่มีความสอดคล้องกับการบริหารหลักสูตร โดย</a:t>
            </a: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นำหน้าที่การบริหารหลักสูตรมาเชื่อมโยงกับฐานข้อมูล ข้างต้น </a:t>
            </a:r>
          </a:p>
        </p:txBody>
      </p:sp>
      <p:sp>
        <p:nvSpPr>
          <p:cNvPr id="31" name="AutoShape 31"/>
          <p:cNvSpPr/>
          <p:nvPr/>
        </p:nvSpPr>
        <p:spPr>
          <a:xfrm>
            <a:off x="9680889" y="7211178"/>
            <a:ext cx="1821752" cy="0"/>
          </a:xfrm>
          <a:prstGeom prst="line">
            <a:avLst/>
          </a:prstGeom>
          <a:ln w="66675" cap="rnd">
            <a:solidFill>
              <a:srgbClr val="65A6FE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8734265" y="6877346"/>
            <a:ext cx="819470" cy="817981"/>
          </a:xfrm>
          <a:custGeom>
            <a:avLst/>
            <a:gdLst/>
            <a:ahLst/>
            <a:cxnLst/>
            <a:rect l="l" t="t" r="r" b="b"/>
            <a:pathLst>
              <a:path w="819470" h="817981">
                <a:moveTo>
                  <a:pt x="0" y="0"/>
                </a:moveTo>
                <a:lnTo>
                  <a:pt x="819470" y="0"/>
                </a:lnTo>
                <a:lnTo>
                  <a:pt x="819470" y="817980"/>
                </a:lnTo>
                <a:lnTo>
                  <a:pt x="0" y="8179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8765070" y="6788634"/>
            <a:ext cx="757861" cy="757861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B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6939" tIns="36939" rIns="36939" bIns="36939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765070" y="6728396"/>
            <a:ext cx="757861" cy="757861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6939" tIns="36939" rIns="36939" bIns="36939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sp>
        <p:nvSpPr>
          <p:cNvPr id="39" name="AutoShape 39"/>
          <p:cNvSpPr/>
          <p:nvPr/>
        </p:nvSpPr>
        <p:spPr>
          <a:xfrm>
            <a:off x="5660216" y="8505443"/>
            <a:ext cx="2998054" cy="0"/>
          </a:xfrm>
          <a:prstGeom prst="line">
            <a:avLst/>
          </a:prstGeom>
          <a:ln w="66675" cap="rnd">
            <a:solidFill>
              <a:srgbClr val="66719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/>
          <p:nvPr/>
        </p:nvSpPr>
        <p:spPr>
          <a:xfrm>
            <a:off x="3487364" y="8053323"/>
            <a:ext cx="2172852" cy="913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2100" b="1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rPr>
              <a:t>กรอบการประกันคุณภาพของ AUN-QA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887200" y="8179561"/>
            <a:ext cx="4648200" cy="918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ซึ่งเกณฑ์ที่ใช้ในการบริหารหลักสูตร ด้านการประกันคุณภาพ คือ </a:t>
            </a:r>
            <a:r>
              <a:rPr lang="en-US" sz="1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ใช้เกณฑ์ มาตราฐาน AUN-QA </a:t>
            </a: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ซึ่งเป็นระบบการประกันคุณภาพของเครือข่ายมหาวิทยาลัยอาเซียน </a:t>
            </a:r>
          </a:p>
        </p:txBody>
      </p:sp>
      <p:sp>
        <p:nvSpPr>
          <p:cNvPr id="42" name="AutoShape 42"/>
          <p:cNvSpPr/>
          <p:nvPr/>
        </p:nvSpPr>
        <p:spPr>
          <a:xfrm>
            <a:off x="9680889" y="8504759"/>
            <a:ext cx="1821752" cy="0"/>
          </a:xfrm>
          <a:prstGeom prst="line">
            <a:avLst/>
          </a:prstGeom>
          <a:ln w="66675" cap="rnd">
            <a:solidFill>
              <a:srgbClr val="667198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8734265" y="8139895"/>
            <a:ext cx="819470" cy="817981"/>
          </a:xfrm>
          <a:custGeom>
            <a:avLst/>
            <a:gdLst/>
            <a:ahLst/>
            <a:cxnLst/>
            <a:rect l="l" t="t" r="r" b="b"/>
            <a:pathLst>
              <a:path w="819470" h="817981">
                <a:moveTo>
                  <a:pt x="0" y="0"/>
                </a:moveTo>
                <a:lnTo>
                  <a:pt x="819470" y="0"/>
                </a:lnTo>
                <a:lnTo>
                  <a:pt x="819470" y="817981"/>
                </a:lnTo>
                <a:lnTo>
                  <a:pt x="0" y="8179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4" name="Group 44"/>
          <p:cNvGrpSpPr/>
          <p:nvPr/>
        </p:nvGrpSpPr>
        <p:grpSpPr>
          <a:xfrm>
            <a:off x="8765070" y="8051183"/>
            <a:ext cx="757861" cy="757861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B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6939" tIns="36939" rIns="36939" bIns="36939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765070" y="7990945"/>
            <a:ext cx="757861" cy="757861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6939" tIns="36939" rIns="36939" bIns="36939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sp>
        <p:nvSpPr>
          <p:cNvPr id="50" name="Freeform 50"/>
          <p:cNvSpPr/>
          <p:nvPr/>
        </p:nvSpPr>
        <p:spPr>
          <a:xfrm>
            <a:off x="8938649" y="5639426"/>
            <a:ext cx="410702" cy="410702"/>
          </a:xfrm>
          <a:custGeom>
            <a:avLst/>
            <a:gdLst/>
            <a:ahLst/>
            <a:cxnLst/>
            <a:rect l="l" t="t" r="r" b="b"/>
            <a:pathLst>
              <a:path w="410702" h="410702">
                <a:moveTo>
                  <a:pt x="0" y="0"/>
                </a:moveTo>
                <a:lnTo>
                  <a:pt x="410702" y="0"/>
                </a:lnTo>
                <a:lnTo>
                  <a:pt x="410702" y="410702"/>
                </a:lnTo>
                <a:lnTo>
                  <a:pt x="0" y="4107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/>
          <p:nvPr/>
        </p:nvSpPr>
        <p:spPr>
          <a:xfrm>
            <a:off x="8981516" y="8164525"/>
            <a:ext cx="324968" cy="410702"/>
          </a:xfrm>
          <a:custGeom>
            <a:avLst/>
            <a:gdLst/>
            <a:ahLst/>
            <a:cxnLst/>
            <a:rect l="l" t="t" r="r" b="b"/>
            <a:pathLst>
              <a:path w="324968" h="410702">
                <a:moveTo>
                  <a:pt x="0" y="0"/>
                </a:moveTo>
                <a:lnTo>
                  <a:pt x="324968" y="0"/>
                </a:lnTo>
                <a:lnTo>
                  <a:pt x="324968" y="410702"/>
                </a:lnTo>
                <a:lnTo>
                  <a:pt x="0" y="4107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9007185" y="4376877"/>
            <a:ext cx="273630" cy="410702"/>
          </a:xfrm>
          <a:custGeom>
            <a:avLst/>
            <a:gdLst/>
            <a:ahLst/>
            <a:cxnLst/>
            <a:rect l="l" t="t" r="r" b="b"/>
            <a:pathLst>
              <a:path w="273630" h="410702">
                <a:moveTo>
                  <a:pt x="0" y="0"/>
                </a:moveTo>
                <a:lnTo>
                  <a:pt x="273630" y="0"/>
                </a:lnTo>
                <a:lnTo>
                  <a:pt x="273630" y="410702"/>
                </a:lnTo>
                <a:lnTo>
                  <a:pt x="0" y="4107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8938649" y="6901975"/>
            <a:ext cx="410702" cy="410702"/>
          </a:xfrm>
          <a:custGeom>
            <a:avLst/>
            <a:gdLst/>
            <a:ahLst/>
            <a:cxnLst/>
            <a:rect l="l" t="t" r="r" b="b"/>
            <a:pathLst>
              <a:path w="410702" h="410702">
                <a:moveTo>
                  <a:pt x="0" y="0"/>
                </a:moveTo>
                <a:lnTo>
                  <a:pt x="410702" y="0"/>
                </a:lnTo>
                <a:lnTo>
                  <a:pt x="410702" y="410703"/>
                </a:lnTo>
                <a:lnTo>
                  <a:pt x="0" y="4107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TextBox 54"/>
          <p:cNvSpPr txBox="1"/>
          <p:nvPr/>
        </p:nvSpPr>
        <p:spPr>
          <a:xfrm>
            <a:off x="1383747" y="2675001"/>
            <a:ext cx="6659520" cy="373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1"/>
              </a:lnSpc>
            </a:pPr>
            <a:r>
              <a:rPr lang="en-US" sz="245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ขั้นตอนที่ 1 การวิเคราะห์ (Analysis)</a:t>
            </a:r>
          </a:p>
        </p:txBody>
      </p:sp>
      <p:sp>
        <p:nvSpPr>
          <p:cNvPr id="55" name="Freeform 55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TextBox 56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603463" flipH="1">
            <a:off x="9435190" y="-6337662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4"/>
                </a:lnTo>
                <a:lnTo>
                  <a:pt x="16328528" y="9695064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921804" y="952500"/>
            <a:ext cx="8608376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5. วิธีดำเนินการวิจัย</a:t>
            </a:r>
          </a:p>
        </p:txBody>
      </p:sp>
      <p:sp>
        <p:nvSpPr>
          <p:cNvPr id="5" name="Freeform 5"/>
          <p:cNvSpPr/>
          <p:nvPr/>
        </p:nvSpPr>
        <p:spPr>
          <a:xfrm>
            <a:off x="3135709" y="4074635"/>
            <a:ext cx="10714897" cy="5844071"/>
          </a:xfrm>
          <a:custGeom>
            <a:avLst/>
            <a:gdLst/>
            <a:ahLst/>
            <a:cxnLst/>
            <a:rect l="l" t="t" r="r" b="b"/>
            <a:pathLst>
              <a:path w="10714897" h="5844071">
                <a:moveTo>
                  <a:pt x="0" y="0"/>
                </a:moveTo>
                <a:lnTo>
                  <a:pt x="10714896" y="0"/>
                </a:lnTo>
                <a:lnTo>
                  <a:pt x="10714896" y="5844071"/>
                </a:lnTo>
                <a:lnTo>
                  <a:pt x="0" y="58440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1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316648" y="2562732"/>
            <a:ext cx="15805986" cy="1467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2"/>
              </a:lnSpc>
            </a:pPr>
            <a:r>
              <a:rPr lang="en-US" sz="189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ผู้วิจัยได้ออกแบบโครงสร้างระบบคลังข้อมูลอัจฉริยะ โดยเริ่มจากมีข้อมูลจากแหล่งข้อมูลต่าง ๆ (Data Sources) ผ่านกระบวนการสกัด แปลง และโหลดข้อมูล (ETL) เพื่อจัดเก็บไว้ในคลังข้อมูล (Data Warehouse) จากนั้นนำข้อมูลมาประมวลผลสามารถสืบค้นและรายงานผล (Query Reporting) การวิเคราะห์ข้อมูล (Data Analysis) และการทำเหมืองข้อมูล (Data Mining) ผลลัพธ์ที่ได้จะถูกนำเสนอผ่านส่วนติดต่อผู้ใช้ (Graphical User Interface) ในรูปแบบแดชบอร์ด ผู้ใช้งาน (User) สามารถเข้าถึงข้อมูลและโต้ตอบกับระบบได้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16648" y="2085005"/>
            <a:ext cx="6659520" cy="370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1"/>
              </a:lnSpc>
            </a:pPr>
            <a:r>
              <a:rPr lang="en-US" sz="245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ขั้นตอนที่ 2 การออกแบบ (Design)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088739" y="2107478"/>
            <a:ext cx="2646802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667198"/>
                </a:solidFill>
                <a:latin typeface="Canva Sans"/>
                <a:ea typeface="Canva Sans"/>
                <a:cs typeface="Canva Sans"/>
                <a:sym typeface="Canva Sans"/>
              </a:rPr>
              <a:t>อยู่ในระหว่างดำเนินการ</a:t>
            </a:r>
          </a:p>
        </p:txBody>
      </p:sp>
      <p:sp>
        <p:nvSpPr>
          <p:cNvPr id="9" name="Freeform 9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603463" flipH="1">
            <a:off x="9435190" y="-6337662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4"/>
                </a:lnTo>
                <a:lnTo>
                  <a:pt x="16328528" y="9695064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921804" y="952500"/>
            <a:ext cx="8608376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5. วิธีดำเนินการวิจัย</a:t>
            </a:r>
          </a:p>
        </p:txBody>
      </p:sp>
      <p:sp>
        <p:nvSpPr>
          <p:cNvPr id="5" name="Freeform 5"/>
          <p:cNvSpPr/>
          <p:nvPr/>
        </p:nvSpPr>
        <p:spPr>
          <a:xfrm>
            <a:off x="2787908" y="3368927"/>
            <a:ext cx="13072028" cy="6385994"/>
          </a:xfrm>
          <a:custGeom>
            <a:avLst/>
            <a:gdLst/>
            <a:ahLst/>
            <a:cxnLst/>
            <a:rect l="l" t="t" r="r" b="b"/>
            <a:pathLst>
              <a:path w="13072028" h="6385994">
                <a:moveTo>
                  <a:pt x="0" y="0"/>
                </a:moveTo>
                <a:lnTo>
                  <a:pt x="13072028" y="0"/>
                </a:lnTo>
                <a:lnTo>
                  <a:pt x="13072028" y="6385994"/>
                </a:lnTo>
                <a:lnTo>
                  <a:pt x="0" y="63859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1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531250" y="2127227"/>
            <a:ext cx="15901794" cy="1228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62"/>
              </a:lnSpc>
            </a:pPr>
            <a:r>
              <a:rPr lang="en-US" sz="126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การพัฒนาระบบแบ่งออกเป็น 5 ชั้นการทำงานหลักดังนี้ 1) ชั้นข้อมูล เป็นแหล่งข้อมูลที่หลากหลาย 2) ชั้นเอเจนต์ ETL อัจฉริยะ ประกอบด้วย 4 เอเจนต์หลัก 1. Extract Agent ทำหน้าที่เชื่อมต่อและดึงข้อมูลจากแหล่งข้อมูล 2. Data Quality Agent ตรวจสอบและปรับปรุงคุณภาพข้อมูล 3. Transform Agent แปลงข้อมูลให้เป็นมาตรฐานเดียวกัน  4. Load Agent โหลดข้อมูลเข้าสู่คลังข้อมูล 3) ชั้นจัดเก็บข้อมูล ซึ่งมีคลังข้อมูล Data warehouse เป็นศูนย์กลางการจัดเก็บข้อมูลและจัดทำ Data Mart แบ่งข้อมูลตามมิติต่าง ๆ 4) ชั้นวิเคราะห์  1. OLAP Server รองรับการวิเคราะห์เชิงมิติ 2. Query &amp; Reporting สำหรับสร้างรายงานรายเดือน/ปี  3. Data Analysis ทำการวิเคราะห์ข้อมูลเชิงเหตุผล เช่น การเปรียบเทียบ 4. Data Mining สำหรับการวิเคราะห์ช้อมูลเชิงลึก เช่น การจำแนกประเภท การจัดกลุ่ม การหาความสัมพันธ์ และการพยากรณ์  4.Pattern Evaluating ประเมินความน่าเชื่อถือของรูปแบบ 5. Knowledge Base จัดเก็บองค์ความรู้ที่ได้จากการวิเคราะห์  5) ชั้นนำเสนอผล โดยนำเสนอผลในรูปแบบรายงาน </a:t>
            </a:r>
          </a:p>
          <a:p>
            <a:pPr algn="l">
              <a:lnSpc>
                <a:spcPts val="1962"/>
              </a:lnSpc>
            </a:pPr>
            <a:r>
              <a:rPr lang="en-US" sz="126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แดชบอร์ด สามารถสืบค้นเชิงโต้ตอบได้ พร้อมกำหนดสิทธิ์การเข้าถึงเพื่อความปลอดภัยของข้อมูล  สุดท้าย Feedback ผลการใช้งานและผลการประเมินเพื่อนำไปปรับปรุงระบบอย่างต่อเนื่อง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10070" y="9707296"/>
            <a:ext cx="11817578" cy="28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8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ภาพ สถาปัตยกรรมระบบคลังข้อมูลอัจฉริยะด้วยเทคโนโลยีเอเจนต์ปัญญาประดิษฐ์  เพื่อการบริหารหลักสูตรมหาวิทยาลัยดิจิทัล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66472" y="1698047"/>
            <a:ext cx="6659520" cy="370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1"/>
              </a:lnSpc>
            </a:pPr>
            <a:r>
              <a:rPr lang="en-US" sz="245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ขั้นตอนที่ 3 การพัฒนา (Development)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24700" y="1720521"/>
            <a:ext cx="2357447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667198"/>
                </a:solidFill>
                <a:latin typeface="Canva Sans"/>
                <a:ea typeface="Canva Sans"/>
                <a:cs typeface="Canva Sans"/>
                <a:sym typeface="Canva Sans"/>
              </a:rPr>
              <a:t>อยู่ในระหว่างดำเนินการ</a:t>
            </a:r>
          </a:p>
        </p:txBody>
      </p:sp>
      <p:sp>
        <p:nvSpPr>
          <p:cNvPr id="10" name="Freeform 10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603463" flipH="1">
            <a:off x="9435190" y="-6337662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4"/>
                </a:lnTo>
                <a:lnTo>
                  <a:pt x="16328528" y="9695064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921804" y="952500"/>
            <a:ext cx="8608376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5. วิธีดำเนินการวิจัย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09600" y="4146498"/>
            <a:ext cx="5111802" cy="511180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25000">
                  <a:srgbClr val="FFFFFF">
                    <a:alpha val="100000"/>
                  </a:srgbClr>
                </a:gs>
                <a:gs pos="50000">
                  <a:srgbClr val="FFFFFF">
                    <a:alpha val="0"/>
                  </a:srgbClr>
                </a:gs>
                <a:gs pos="75000">
                  <a:srgbClr val="FCFDFE">
                    <a:alpha val="0"/>
                  </a:srgbClr>
                </a:gs>
                <a:gs pos="100000">
                  <a:srgbClr val="FCFDFE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4636154" y="3455054"/>
            <a:ext cx="5111802" cy="6494689"/>
            <a:chOff x="0" y="0"/>
            <a:chExt cx="1168896" cy="14851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68896" cy="1485116"/>
            </a:xfrm>
            <a:custGeom>
              <a:avLst/>
              <a:gdLst/>
              <a:ahLst/>
              <a:cxnLst/>
              <a:rect l="l" t="t" r="r" b="b"/>
              <a:pathLst>
                <a:path w="1168896" h="1485116">
                  <a:moveTo>
                    <a:pt x="584448" y="0"/>
                  </a:moveTo>
                  <a:lnTo>
                    <a:pt x="1168896" y="1485116"/>
                  </a:lnTo>
                  <a:lnTo>
                    <a:pt x="0" y="1485116"/>
                  </a:lnTo>
                  <a:lnTo>
                    <a:pt x="584448" y="0"/>
                  </a:lnTo>
                  <a:close/>
                </a:path>
              </a:pathLst>
            </a:custGeom>
            <a:gradFill rotWithShape="1">
              <a:gsLst>
                <a:gs pos="0">
                  <a:srgbClr val="6AD572">
                    <a:alpha val="100000"/>
                  </a:srgbClr>
                </a:gs>
                <a:gs pos="100000">
                  <a:srgbClr val="6AD572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82640" y="641893"/>
              <a:ext cx="803616" cy="737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8540044" y="3455054"/>
            <a:ext cx="5111802" cy="6494689"/>
            <a:chOff x="0" y="0"/>
            <a:chExt cx="1168896" cy="14851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68896" cy="1485116"/>
            </a:xfrm>
            <a:custGeom>
              <a:avLst/>
              <a:gdLst/>
              <a:ahLst/>
              <a:cxnLst/>
              <a:rect l="l" t="t" r="r" b="b"/>
              <a:pathLst>
                <a:path w="1168896" h="1485116">
                  <a:moveTo>
                    <a:pt x="584448" y="0"/>
                  </a:moveTo>
                  <a:lnTo>
                    <a:pt x="1168896" y="1485116"/>
                  </a:lnTo>
                  <a:lnTo>
                    <a:pt x="0" y="1485116"/>
                  </a:lnTo>
                  <a:lnTo>
                    <a:pt x="584448" y="0"/>
                  </a:lnTo>
                  <a:close/>
                </a:path>
              </a:pathLst>
            </a:custGeom>
            <a:gradFill rotWithShape="1">
              <a:gsLst>
                <a:gs pos="0">
                  <a:srgbClr val="65A6FE">
                    <a:alpha val="100000"/>
                  </a:srgbClr>
                </a:gs>
                <a:gs pos="100000">
                  <a:srgbClr val="65A6FE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2640" y="641893"/>
              <a:ext cx="803616" cy="737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2566598" y="4146498"/>
            <a:ext cx="5111802" cy="511180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00000"/>
                  </a:srgbClr>
                </a:gs>
                <a:gs pos="25000">
                  <a:srgbClr val="FFFFFF">
                    <a:alpha val="100000"/>
                  </a:srgbClr>
                </a:gs>
                <a:gs pos="50000">
                  <a:srgbClr val="FFFFFF">
                    <a:alpha val="0"/>
                  </a:srgbClr>
                </a:gs>
                <a:gs pos="75000">
                  <a:srgbClr val="FCFDFE">
                    <a:alpha val="0"/>
                  </a:srgbClr>
                </a:gs>
                <a:gs pos="100000">
                  <a:srgbClr val="FCFDFE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918320" y="4439262"/>
            <a:ext cx="4451359" cy="445135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19050" cap="sq">
              <a:solidFill>
                <a:srgbClr val="E9EBF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209324" y="4767723"/>
            <a:ext cx="3869352" cy="386935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B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7410954" y="5245293"/>
            <a:ext cx="3466093" cy="3466093"/>
          </a:xfrm>
          <a:custGeom>
            <a:avLst/>
            <a:gdLst/>
            <a:ahLst/>
            <a:cxnLst/>
            <a:rect l="l" t="t" r="r" b="b"/>
            <a:pathLst>
              <a:path w="3466093" h="3466093">
                <a:moveTo>
                  <a:pt x="0" y="0"/>
                </a:moveTo>
                <a:lnTo>
                  <a:pt x="3466092" y="0"/>
                </a:lnTo>
                <a:lnTo>
                  <a:pt x="3466092" y="3466093"/>
                </a:lnTo>
                <a:lnTo>
                  <a:pt x="0" y="34660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7673072" y="5326721"/>
            <a:ext cx="2941856" cy="2941856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EB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673072" y="5231471"/>
            <a:ext cx="2941856" cy="294185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D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023748" y="5544690"/>
            <a:ext cx="2240504" cy="2240504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219075" cap="sq">
              <a:gradFill>
                <a:gsLst>
                  <a:gs pos="0">
                    <a:srgbClr val="6AD572">
                      <a:alpha val="100000"/>
                    </a:srgbClr>
                  </a:gs>
                  <a:gs pos="100000">
                    <a:srgbClr val="65A6FE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88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8349347" y="6346164"/>
            <a:ext cx="1589306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5"/>
              </a:lnSpc>
            </a:pPr>
            <a:r>
              <a:rPr lang="en-US" sz="4800">
                <a:solidFill>
                  <a:srgbClr val="667198"/>
                </a:solidFill>
                <a:latin typeface="Gotham"/>
                <a:ea typeface="Gotham"/>
                <a:cs typeface="Gotham"/>
                <a:sym typeface="Gotham"/>
              </a:rPr>
              <a:t>และ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64651" y="7478657"/>
            <a:ext cx="4648200" cy="671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8"/>
              </a:lnSpc>
            </a:pPr>
            <a:r>
              <a:rPr lang="en-US" sz="1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ประเมินประสิทธิภาพของระบบโดยผู้เชี่ยวชาญด้านเทคโนโลยีสารสนเทศ จำนวน 5 ท่าน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64651" y="5617243"/>
            <a:ext cx="4648200" cy="102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8"/>
              </a:lnSpc>
            </a:pPr>
            <a:r>
              <a:rPr lang="en-US" sz="1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ทดสอบระบบคลังข้อมูลอัจฉริยะด้วยเทคโนโลยีเอเจนต์ปัญญาประดิษฐ์ เพื่อการบริหารหลักสูตรมหาวิทยาลัยดิจิทัล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299617" y="6406176"/>
            <a:ext cx="4648200" cy="102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8"/>
              </a:lnSpc>
            </a:pPr>
            <a:r>
              <a:rPr lang="en-US" sz="1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การประเมินความพึงพอใจของผู้ใช้งานระบบคลังข้อมูลอัจฉริยะด้วยเทคโนโลยีเอเจนต์ปัญญาประดิษฐ์ เพื่อการบริหารหลักสูตรมหาวิทยาลัยดิจิทัล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64651" y="7125758"/>
            <a:ext cx="4343400" cy="30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0"/>
              </a:lnSpc>
            </a:pPr>
            <a:r>
              <a:rPr lang="en-US" sz="21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ประเมินประสิทธิภาพของระบบ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64651" y="5264343"/>
            <a:ext cx="4343400" cy="30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0"/>
              </a:lnSpc>
            </a:pPr>
            <a:r>
              <a:rPr lang="en-US" sz="21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ทดสอบระบบคลังข้อมูลอัจฉริยะ</a:t>
            </a:r>
          </a:p>
        </p:txBody>
      </p:sp>
      <p:sp>
        <p:nvSpPr>
          <p:cNvPr id="39" name="TextBox 39"/>
          <p:cNvSpPr txBox="1"/>
          <p:nvPr/>
        </p:nvSpPr>
        <p:spPr>
          <a:xfrm rot="1309066">
            <a:off x="4431630" y="4392530"/>
            <a:ext cx="3316482" cy="46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600">
                <a:solidFill>
                  <a:srgbClr val="667198"/>
                </a:solidFill>
                <a:latin typeface="Gotham"/>
                <a:ea typeface="Gotham"/>
                <a:cs typeface="Gotham"/>
                <a:sym typeface="Gotham"/>
              </a:rPr>
              <a:t>ขั้นตอนที่ 4 การนำไปใช้ (Implementation)</a:t>
            </a:r>
          </a:p>
        </p:txBody>
      </p:sp>
      <p:sp>
        <p:nvSpPr>
          <p:cNvPr id="40" name="TextBox 40"/>
          <p:cNvSpPr txBox="1"/>
          <p:nvPr/>
        </p:nvSpPr>
        <p:spPr>
          <a:xfrm rot="-1308000">
            <a:off x="10540045" y="4392994"/>
            <a:ext cx="3316482" cy="463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600">
                <a:solidFill>
                  <a:srgbClr val="667198"/>
                </a:solidFill>
                <a:latin typeface="Gotham"/>
                <a:ea typeface="Gotham"/>
                <a:cs typeface="Gotham"/>
                <a:sym typeface="Gotham"/>
              </a:rPr>
              <a:t>ขั้นตอนที่ 5 การประเมินผล (Evaluation)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2604417" y="6032474"/>
            <a:ext cx="4343400" cy="304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50"/>
              </a:lnSpc>
            </a:pPr>
            <a:r>
              <a:rPr lang="en-US" sz="210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การประเมินความพึงพอใจ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6627201" y="5544690"/>
            <a:ext cx="819470" cy="966930"/>
            <a:chOff x="0" y="0"/>
            <a:chExt cx="1092627" cy="1289241"/>
          </a:xfrm>
        </p:grpSpPr>
        <p:sp>
          <p:nvSpPr>
            <p:cNvPr id="43" name="Freeform 43"/>
            <p:cNvSpPr/>
            <p:nvPr/>
          </p:nvSpPr>
          <p:spPr>
            <a:xfrm>
              <a:off x="0" y="198600"/>
              <a:ext cx="1092627" cy="1090641"/>
            </a:xfrm>
            <a:custGeom>
              <a:avLst/>
              <a:gdLst/>
              <a:ahLst/>
              <a:cxnLst/>
              <a:rect l="l" t="t" r="r" b="b"/>
              <a:pathLst>
                <a:path w="1092627" h="1090641">
                  <a:moveTo>
                    <a:pt x="0" y="0"/>
                  </a:moveTo>
                  <a:lnTo>
                    <a:pt x="1092627" y="0"/>
                  </a:lnTo>
                  <a:lnTo>
                    <a:pt x="1092627" y="1090641"/>
                  </a:lnTo>
                  <a:lnTo>
                    <a:pt x="0" y="109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41073" y="80317"/>
              <a:ext cx="1010481" cy="1010481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9EB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6939" tIns="36939" rIns="36939" bIns="36939" rtlCol="0" anchor="ctr"/>
              <a:lstStyle/>
              <a:p>
                <a:pPr algn="ctr">
                  <a:lnSpc>
                    <a:spcPts val="2488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41073" y="0"/>
              <a:ext cx="1010481" cy="1010481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DF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6939" tIns="36939" rIns="36939" bIns="36939" rtlCol="0" anchor="ctr"/>
              <a:lstStyle/>
              <a:p>
                <a:pPr algn="ctr">
                  <a:lnSpc>
                    <a:spcPts val="2488"/>
                  </a:lnSpc>
                </a:pPr>
                <a:endParaRPr/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10843528" y="5544690"/>
            <a:ext cx="819470" cy="966930"/>
            <a:chOff x="0" y="0"/>
            <a:chExt cx="1092627" cy="1289241"/>
          </a:xfrm>
        </p:grpSpPr>
        <p:sp>
          <p:nvSpPr>
            <p:cNvPr id="51" name="Freeform 51"/>
            <p:cNvSpPr/>
            <p:nvPr/>
          </p:nvSpPr>
          <p:spPr>
            <a:xfrm>
              <a:off x="0" y="198600"/>
              <a:ext cx="1092627" cy="1090641"/>
            </a:xfrm>
            <a:custGeom>
              <a:avLst/>
              <a:gdLst/>
              <a:ahLst/>
              <a:cxnLst/>
              <a:rect l="l" t="t" r="r" b="b"/>
              <a:pathLst>
                <a:path w="1092627" h="1090641">
                  <a:moveTo>
                    <a:pt x="0" y="0"/>
                  </a:moveTo>
                  <a:lnTo>
                    <a:pt x="1092627" y="0"/>
                  </a:lnTo>
                  <a:lnTo>
                    <a:pt x="1092627" y="1090641"/>
                  </a:lnTo>
                  <a:lnTo>
                    <a:pt x="0" y="109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41073" y="80317"/>
              <a:ext cx="1010481" cy="1010481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9EB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6939" tIns="36939" rIns="36939" bIns="36939" rtlCol="0" anchor="ctr"/>
              <a:lstStyle/>
              <a:p>
                <a:pPr algn="ctr">
                  <a:lnSpc>
                    <a:spcPts val="2488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41073" y="0"/>
              <a:ext cx="1010481" cy="1010481"/>
              <a:chOff x="0" y="0"/>
              <a:chExt cx="812800" cy="8128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DF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6939" tIns="36939" rIns="36939" bIns="36939" rtlCol="0" anchor="ctr"/>
              <a:lstStyle/>
              <a:p>
                <a:pPr algn="ctr">
                  <a:lnSpc>
                    <a:spcPts val="2488"/>
                  </a:lnSpc>
                </a:pPr>
                <a:endParaRPr/>
              </a:p>
            </p:txBody>
          </p:sp>
        </p:grpSp>
      </p:grpSp>
      <p:grpSp>
        <p:nvGrpSpPr>
          <p:cNvPr id="58" name="Group 58"/>
          <p:cNvGrpSpPr/>
          <p:nvPr/>
        </p:nvGrpSpPr>
        <p:grpSpPr>
          <a:xfrm>
            <a:off x="6627201" y="7042817"/>
            <a:ext cx="819470" cy="966930"/>
            <a:chOff x="0" y="0"/>
            <a:chExt cx="1092627" cy="1289241"/>
          </a:xfrm>
        </p:grpSpPr>
        <p:sp>
          <p:nvSpPr>
            <p:cNvPr id="59" name="Freeform 59"/>
            <p:cNvSpPr/>
            <p:nvPr/>
          </p:nvSpPr>
          <p:spPr>
            <a:xfrm>
              <a:off x="0" y="198600"/>
              <a:ext cx="1092627" cy="1090641"/>
            </a:xfrm>
            <a:custGeom>
              <a:avLst/>
              <a:gdLst/>
              <a:ahLst/>
              <a:cxnLst/>
              <a:rect l="l" t="t" r="r" b="b"/>
              <a:pathLst>
                <a:path w="1092627" h="1090641">
                  <a:moveTo>
                    <a:pt x="0" y="0"/>
                  </a:moveTo>
                  <a:lnTo>
                    <a:pt x="1092627" y="0"/>
                  </a:lnTo>
                  <a:lnTo>
                    <a:pt x="1092627" y="1090641"/>
                  </a:lnTo>
                  <a:lnTo>
                    <a:pt x="0" y="109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41073" y="80317"/>
              <a:ext cx="1010481" cy="1010481"/>
              <a:chOff x="0" y="0"/>
              <a:chExt cx="812800" cy="8128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9EB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6939" tIns="36939" rIns="36939" bIns="36939" rtlCol="0" anchor="ctr"/>
              <a:lstStyle/>
              <a:p>
                <a:pPr algn="ctr">
                  <a:lnSpc>
                    <a:spcPts val="2488"/>
                  </a:lnSpc>
                </a:pPr>
                <a:endParaRPr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41073" y="0"/>
              <a:ext cx="1010481" cy="1010481"/>
              <a:chOff x="0" y="0"/>
              <a:chExt cx="812800" cy="8128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DF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6939" tIns="36939" rIns="36939" bIns="36939" rtlCol="0" anchor="ctr"/>
              <a:lstStyle/>
              <a:p>
                <a:pPr algn="ctr">
                  <a:lnSpc>
                    <a:spcPts val="2488"/>
                  </a:lnSpc>
                </a:pPr>
                <a:endParaRPr/>
              </a:p>
            </p:txBody>
          </p:sp>
        </p:grpSp>
      </p:grpSp>
      <p:grpSp>
        <p:nvGrpSpPr>
          <p:cNvPr id="66" name="Group 66"/>
          <p:cNvGrpSpPr/>
          <p:nvPr/>
        </p:nvGrpSpPr>
        <p:grpSpPr>
          <a:xfrm>
            <a:off x="10843528" y="7042817"/>
            <a:ext cx="819470" cy="966930"/>
            <a:chOff x="0" y="0"/>
            <a:chExt cx="1092627" cy="1289241"/>
          </a:xfrm>
        </p:grpSpPr>
        <p:sp>
          <p:nvSpPr>
            <p:cNvPr id="67" name="Freeform 67"/>
            <p:cNvSpPr/>
            <p:nvPr/>
          </p:nvSpPr>
          <p:spPr>
            <a:xfrm>
              <a:off x="0" y="198600"/>
              <a:ext cx="1092627" cy="1090641"/>
            </a:xfrm>
            <a:custGeom>
              <a:avLst/>
              <a:gdLst/>
              <a:ahLst/>
              <a:cxnLst/>
              <a:rect l="l" t="t" r="r" b="b"/>
              <a:pathLst>
                <a:path w="1092627" h="1090641">
                  <a:moveTo>
                    <a:pt x="0" y="0"/>
                  </a:moveTo>
                  <a:lnTo>
                    <a:pt x="1092627" y="0"/>
                  </a:lnTo>
                  <a:lnTo>
                    <a:pt x="1092627" y="1090641"/>
                  </a:lnTo>
                  <a:lnTo>
                    <a:pt x="0" y="109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41073" y="80317"/>
              <a:ext cx="1010481" cy="1010481"/>
              <a:chOff x="0" y="0"/>
              <a:chExt cx="812800" cy="81280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9EB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6939" tIns="36939" rIns="36939" bIns="36939" rtlCol="0" anchor="ctr"/>
              <a:lstStyle/>
              <a:p>
                <a:pPr algn="ctr">
                  <a:lnSpc>
                    <a:spcPts val="2488"/>
                  </a:lnSpc>
                </a:pPr>
                <a:endParaRPr/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41073" y="0"/>
              <a:ext cx="1010481" cy="1010481"/>
              <a:chOff x="0" y="0"/>
              <a:chExt cx="812800" cy="81280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FDF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6939" tIns="36939" rIns="36939" bIns="36939" rtlCol="0" anchor="ctr"/>
              <a:lstStyle/>
              <a:p>
                <a:pPr algn="ctr">
                  <a:lnSpc>
                    <a:spcPts val="2488"/>
                  </a:lnSpc>
                </a:pPr>
                <a:endParaRPr/>
              </a:p>
            </p:txBody>
          </p:sp>
        </p:grpSp>
      </p:grpSp>
      <p:sp>
        <p:nvSpPr>
          <p:cNvPr id="74" name="Freeform 74"/>
          <p:cNvSpPr/>
          <p:nvPr/>
        </p:nvSpPr>
        <p:spPr>
          <a:xfrm>
            <a:off x="6817625" y="5684782"/>
            <a:ext cx="438623" cy="438623"/>
          </a:xfrm>
          <a:custGeom>
            <a:avLst/>
            <a:gdLst/>
            <a:ahLst/>
            <a:cxnLst/>
            <a:rect l="l" t="t" r="r" b="b"/>
            <a:pathLst>
              <a:path w="438623" h="438623">
                <a:moveTo>
                  <a:pt x="0" y="0"/>
                </a:moveTo>
                <a:lnTo>
                  <a:pt x="438623" y="0"/>
                </a:lnTo>
                <a:lnTo>
                  <a:pt x="438623" y="438623"/>
                </a:lnTo>
                <a:lnTo>
                  <a:pt x="0" y="4386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5" name="Freeform 75"/>
          <p:cNvSpPr/>
          <p:nvPr/>
        </p:nvSpPr>
        <p:spPr>
          <a:xfrm>
            <a:off x="6817625" y="7210612"/>
            <a:ext cx="438623" cy="438623"/>
          </a:xfrm>
          <a:custGeom>
            <a:avLst/>
            <a:gdLst/>
            <a:ahLst/>
            <a:cxnLst/>
            <a:rect l="l" t="t" r="r" b="b"/>
            <a:pathLst>
              <a:path w="438623" h="438623">
                <a:moveTo>
                  <a:pt x="0" y="0"/>
                </a:moveTo>
                <a:lnTo>
                  <a:pt x="438623" y="0"/>
                </a:lnTo>
                <a:lnTo>
                  <a:pt x="438623" y="438623"/>
                </a:lnTo>
                <a:lnTo>
                  <a:pt x="0" y="4386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6" name="Freeform 76"/>
          <p:cNvSpPr/>
          <p:nvPr/>
        </p:nvSpPr>
        <p:spPr>
          <a:xfrm>
            <a:off x="11053055" y="5712359"/>
            <a:ext cx="438623" cy="438623"/>
          </a:xfrm>
          <a:custGeom>
            <a:avLst/>
            <a:gdLst/>
            <a:ahLst/>
            <a:cxnLst/>
            <a:rect l="l" t="t" r="r" b="b"/>
            <a:pathLst>
              <a:path w="438623" h="438623">
                <a:moveTo>
                  <a:pt x="0" y="0"/>
                </a:moveTo>
                <a:lnTo>
                  <a:pt x="438623" y="0"/>
                </a:lnTo>
                <a:lnTo>
                  <a:pt x="438623" y="438623"/>
                </a:lnTo>
                <a:lnTo>
                  <a:pt x="0" y="4386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7" name="Freeform 77"/>
          <p:cNvSpPr/>
          <p:nvPr/>
        </p:nvSpPr>
        <p:spPr>
          <a:xfrm>
            <a:off x="11033898" y="7228930"/>
            <a:ext cx="438730" cy="401987"/>
          </a:xfrm>
          <a:custGeom>
            <a:avLst/>
            <a:gdLst/>
            <a:ahLst/>
            <a:cxnLst/>
            <a:rect l="l" t="t" r="r" b="b"/>
            <a:pathLst>
              <a:path w="438730" h="401987">
                <a:moveTo>
                  <a:pt x="0" y="0"/>
                </a:moveTo>
                <a:lnTo>
                  <a:pt x="438730" y="0"/>
                </a:lnTo>
                <a:lnTo>
                  <a:pt x="438730" y="401987"/>
                </a:lnTo>
                <a:lnTo>
                  <a:pt x="0" y="4019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8" name="TextBox 78"/>
          <p:cNvSpPr txBox="1"/>
          <p:nvPr/>
        </p:nvSpPr>
        <p:spPr>
          <a:xfrm>
            <a:off x="1464651" y="1879099"/>
            <a:ext cx="12878638" cy="370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1"/>
              </a:lnSpc>
            </a:pPr>
            <a:r>
              <a:rPr lang="en-US" sz="2450" b="1">
                <a:solidFill>
                  <a:srgbClr val="041F60"/>
                </a:solidFill>
                <a:latin typeface="Gotham Bold"/>
                <a:ea typeface="Gotham Bold"/>
                <a:cs typeface="Gotham Bold"/>
                <a:sym typeface="Gotham Bold"/>
              </a:rPr>
              <a:t>ขั้นตอนที่ 4 การนำไปใช้ (Implementation) และ ขั้นตอนที่ 5 การประเมินผล (Evaluation)  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528398" y="2221227"/>
            <a:ext cx="5098802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667198"/>
                </a:solidFill>
                <a:latin typeface="Canva Sans"/>
                <a:ea typeface="Canva Sans"/>
                <a:cs typeface="Canva Sans"/>
                <a:sym typeface="Canva Sans"/>
              </a:rPr>
              <a:t>อยู่ในระหว่างดำเนินการ</a:t>
            </a:r>
          </a:p>
        </p:txBody>
      </p:sp>
      <p:sp>
        <p:nvSpPr>
          <p:cNvPr id="80" name="Freeform 80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1" name="TextBox 81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603463" flipH="1">
            <a:off x="9435190" y="-6337662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4"/>
                </a:lnTo>
                <a:lnTo>
                  <a:pt x="16328528" y="9695064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820752" y="2957302"/>
            <a:ext cx="13929385" cy="4772104"/>
          </a:xfrm>
          <a:custGeom>
            <a:avLst/>
            <a:gdLst/>
            <a:ahLst/>
            <a:cxnLst/>
            <a:rect l="l" t="t" r="r" b="b"/>
            <a:pathLst>
              <a:path w="13929385" h="4772104">
                <a:moveTo>
                  <a:pt x="0" y="0"/>
                </a:moveTo>
                <a:lnTo>
                  <a:pt x="13929384" y="0"/>
                </a:lnTo>
                <a:lnTo>
                  <a:pt x="13929384" y="4772104"/>
                </a:lnTo>
                <a:lnTo>
                  <a:pt x="0" y="47721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921804" y="952500"/>
            <a:ext cx="8608376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6. กรอบแนวคิดการวิจัย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</a:t>
            </a:r>
          </a:p>
        </p:txBody>
      </p:sp>
      <p:sp>
        <p:nvSpPr>
          <p:cNvPr id="7" name="Freeform 7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7402271" flipH="1">
            <a:off x="-8052519" y="6282912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3"/>
                </a:lnTo>
                <a:lnTo>
                  <a:pt x="16328528" y="9695063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56201" y="3383535"/>
            <a:ext cx="15975598" cy="1160660"/>
            <a:chOff x="0" y="0"/>
            <a:chExt cx="5593785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93785" cy="406400"/>
            </a:xfrm>
            <a:custGeom>
              <a:avLst/>
              <a:gdLst/>
              <a:ahLst/>
              <a:cxnLst/>
              <a:rect l="l" t="t" r="r" b="b"/>
              <a:pathLst>
                <a:path w="5593785" h="406400">
                  <a:moveTo>
                    <a:pt x="5390585" y="0"/>
                  </a:moveTo>
                  <a:cubicBezTo>
                    <a:pt x="5502809" y="0"/>
                    <a:pt x="5593785" y="90976"/>
                    <a:pt x="5593785" y="203200"/>
                  </a:cubicBezTo>
                  <a:cubicBezTo>
                    <a:pt x="5593785" y="315424"/>
                    <a:pt x="5502809" y="406400"/>
                    <a:pt x="53905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3810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5937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56201" y="4815325"/>
            <a:ext cx="15975598" cy="1160660"/>
            <a:chOff x="0" y="0"/>
            <a:chExt cx="5593785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93785" cy="406400"/>
            </a:xfrm>
            <a:custGeom>
              <a:avLst/>
              <a:gdLst/>
              <a:ahLst/>
              <a:cxnLst/>
              <a:rect l="l" t="t" r="r" b="b"/>
              <a:pathLst>
                <a:path w="5593785" h="406400">
                  <a:moveTo>
                    <a:pt x="5390585" y="0"/>
                  </a:moveTo>
                  <a:cubicBezTo>
                    <a:pt x="5502809" y="0"/>
                    <a:pt x="5593785" y="90976"/>
                    <a:pt x="5593785" y="203200"/>
                  </a:cubicBezTo>
                  <a:cubicBezTo>
                    <a:pt x="5593785" y="315424"/>
                    <a:pt x="5502809" y="406400"/>
                    <a:pt x="53905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3810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5937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4793" y="3557212"/>
            <a:ext cx="4042298" cy="813307"/>
            <a:chOff x="0" y="0"/>
            <a:chExt cx="2019890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19890" cy="406400"/>
            </a:xfrm>
            <a:custGeom>
              <a:avLst/>
              <a:gdLst/>
              <a:ahLst/>
              <a:cxnLst/>
              <a:rect l="l" t="t" r="r" b="b"/>
              <a:pathLst>
                <a:path w="2019890" h="406400">
                  <a:moveTo>
                    <a:pt x="1816690" y="0"/>
                  </a:moveTo>
                  <a:cubicBezTo>
                    <a:pt x="1928914" y="0"/>
                    <a:pt x="2019890" y="90976"/>
                    <a:pt x="2019890" y="203200"/>
                  </a:cubicBezTo>
                  <a:cubicBezTo>
                    <a:pt x="2019890" y="315424"/>
                    <a:pt x="1928914" y="406400"/>
                    <a:pt x="181669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01989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64793" y="4989002"/>
            <a:ext cx="4042298" cy="813307"/>
            <a:chOff x="0" y="0"/>
            <a:chExt cx="2019890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19890" cy="406400"/>
            </a:xfrm>
            <a:custGeom>
              <a:avLst/>
              <a:gdLst/>
              <a:ahLst/>
              <a:cxnLst/>
              <a:rect l="l" t="t" r="r" b="b"/>
              <a:pathLst>
                <a:path w="2019890" h="406400">
                  <a:moveTo>
                    <a:pt x="1816690" y="0"/>
                  </a:moveTo>
                  <a:cubicBezTo>
                    <a:pt x="1928914" y="0"/>
                    <a:pt x="2019890" y="90976"/>
                    <a:pt x="2019890" y="203200"/>
                  </a:cubicBezTo>
                  <a:cubicBezTo>
                    <a:pt x="2019890" y="315424"/>
                    <a:pt x="1928914" y="406400"/>
                    <a:pt x="181669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01989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56201" y="6247115"/>
            <a:ext cx="15975598" cy="1160660"/>
            <a:chOff x="0" y="0"/>
            <a:chExt cx="5593785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593785" cy="406400"/>
            </a:xfrm>
            <a:custGeom>
              <a:avLst/>
              <a:gdLst/>
              <a:ahLst/>
              <a:cxnLst/>
              <a:rect l="l" t="t" r="r" b="b"/>
              <a:pathLst>
                <a:path w="5593785" h="406400">
                  <a:moveTo>
                    <a:pt x="5390585" y="0"/>
                  </a:moveTo>
                  <a:cubicBezTo>
                    <a:pt x="5502809" y="0"/>
                    <a:pt x="5593785" y="90976"/>
                    <a:pt x="5593785" y="203200"/>
                  </a:cubicBezTo>
                  <a:cubicBezTo>
                    <a:pt x="5593785" y="315424"/>
                    <a:pt x="5502809" y="406400"/>
                    <a:pt x="53905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3810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55937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56201" y="7674475"/>
            <a:ext cx="15975598" cy="1160660"/>
            <a:chOff x="0" y="0"/>
            <a:chExt cx="5593785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593785" cy="406400"/>
            </a:xfrm>
            <a:custGeom>
              <a:avLst/>
              <a:gdLst/>
              <a:ahLst/>
              <a:cxnLst/>
              <a:rect l="l" t="t" r="r" b="b"/>
              <a:pathLst>
                <a:path w="5593785" h="406400">
                  <a:moveTo>
                    <a:pt x="5390585" y="0"/>
                  </a:moveTo>
                  <a:cubicBezTo>
                    <a:pt x="5502809" y="0"/>
                    <a:pt x="5593785" y="90976"/>
                    <a:pt x="5593785" y="203200"/>
                  </a:cubicBezTo>
                  <a:cubicBezTo>
                    <a:pt x="5593785" y="315424"/>
                    <a:pt x="5502809" y="406400"/>
                    <a:pt x="53905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3810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55937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64793" y="6420792"/>
            <a:ext cx="4042298" cy="813307"/>
            <a:chOff x="0" y="0"/>
            <a:chExt cx="2019890" cy="40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19890" cy="406400"/>
            </a:xfrm>
            <a:custGeom>
              <a:avLst/>
              <a:gdLst/>
              <a:ahLst/>
              <a:cxnLst/>
              <a:rect l="l" t="t" r="r" b="b"/>
              <a:pathLst>
                <a:path w="2019890" h="406400">
                  <a:moveTo>
                    <a:pt x="1816690" y="0"/>
                  </a:moveTo>
                  <a:cubicBezTo>
                    <a:pt x="1928914" y="0"/>
                    <a:pt x="2019890" y="90976"/>
                    <a:pt x="2019890" y="203200"/>
                  </a:cubicBezTo>
                  <a:cubicBezTo>
                    <a:pt x="2019890" y="315424"/>
                    <a:pt x="1928914" y="406400"/>
                    <a:pt x="181669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01989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64793" y="7848152"/>
            <a:ext cx="4042298" cy="813307"/>
            <a:chOff x="0" y="0"/>
            <a:chExt cx="2019890" cy="406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019890" cy="406400"/>
            </a:xfrm>
            <a:custGeom>
              <a:avLst/>
              <a:gdLst/>
              <a:ahLst/>
              <a:cxnLst/>
              <a:rect l="l" t="t" r="r" b="b"/>
              <a:pathLst>
                <a:path w="2019890" h="406400">
                  <a:moveTo>
                    <a:pt x="1816690" y="0"/>
                  </a:moveTo>
                  <a:cubicBezTo>
                    <a:pt x="1928914" y="0"/>
                    <a:pt x="2019890" y="90976"/>
                    <a:pt x="2019890" y="203200"/>
                  </a:cubicBezTo>
                  <a:cubicBezTo>
                    <a:pt x="2019890" y="315424"/>
                    <a:pt x="1928914" y="406400"/>
                    <a:pt x="181669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01989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623053" y="3786515"/>
            <a:ext cx="354700" cy="354700"/>
          </a:xfrm>
          <a:custGeom>
            <a:avLst/>
            <a:gdLst/>
            <a:ahLst/>
            <a:cxnLst/>
            <a:rect l="l" t="t" r="r" b="b"/>
            <a:pathLst>
              <a:path w="354700" h="354700">
                <a:moveTo>
                  <a:pt x="0" y="0"/>
                </a:moveTo>
                <a:lnTo>
                  <a:pt x="354700" y="0"/>
                </a:lnTo>
                <a:lnTo>
                  <a:pt x="354700" y="354700"/>
                </a:lnTo>
                <a:lnTo>
                  <a:pt x="0" y="354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623053" y="5218305"/>
            <a:ext cx="354700" cy="354700"/>
          </a:xfrm>
          <a:custGeom>
            <a:avLst/>
            <a:gdLst/>
            <a:ahLst/>
            <a:cxnLst/>
            <a:rect l="l" t="t" r="r" b="b"/>
            <a:pathLst>
              <a:path w="354700" h="354700">
                <a:moveTo>
                  <a:pt x="0" y="0"/>
                </a:moveTo>
                <a:lnTo>
                  <a:pt x="354700" y="0"/>
                </a:lnTo>
                <a:lnTo>
                  <a:pt x="354700" y="354700"/>
                </a:lnTo>
                <a:lnTo>
                  <a:pt x="0" y="354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3442499" y="1318515"/>
            <a:ext cx="11403003" cy="122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04"/>
              </a:lnSpc>
              <a:spcBef>
                <a:spcPct val="0"/>
              </a:spcBef>
            </a:pPr>
            <a:r>
              <a:rPr lang="en-US" sz="721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7. นิยามศัพท์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45955" y="3730016"/>
            <a:ext cx="4349773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คลังข้อมูล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45955" y="5161806"/>
            <a:ext cx="4349773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เอเจนต์ปัญญาประดิษฐ์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983464" y="3605238"/>
            <a:ext cx="9933308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ระบบฐานข้อมูลที่ถูกออกแบบเพื่อรวบรวม บูรณาการ จัดเก็บ และบริหารจัดการข้อมูลจากแหล่งข้อมูลที่หลากหลายภายในองค์กรโดยผ่านกระบวนการสกัด แปลง และนำเข้าข้อมูล เพื่อสนับสนุนการวิเคราะห์ข้อมูล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983464" y="5045060"/>
            <a:ext cx="10085070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ระบบซอฟต์แวร์อัจฉริยะที่สามารถรับรู้ข้อมูลจากสภาพแวดล้อม ประมวลผล วิเคราะห์ วางแผน ตัดสินใจ และดำเนินการตามเป้าหมายที่กำหนดได้อย่างอัตโนมัติ โดยอาศัยเทคนิคปัญญาประดิษฐ์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145955" y="6593596"/>
            <a:ext cx="4349773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การบริหารหลักสูตร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145955" y="8020956"/>
            <a:ext cx="4349773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มหาวิทยาลัยดิจิทัล </a:t>
            </a:r>
          </a:p>
        </p:txBody>
      </p:sp>
      <p:sp>
        <p:nvSpPr>
          <p:cNvPr id="37" name="Freeform 37"/>
          <p:cNvSpPr/>
          <p:nvPr/>
        </p:nvSpPr>
        <p:spPr>
          <a:xfrm>
            <a:off x="1623053" y="6650095"/>
            <a:ext cx="354700" cy="354700"/>
          </a:xfrm>
          <a:custGeom>
            <a:avLst/>
            <a:gdLst/>
            <a:ahLst/>
            <a:cxnLst/>
            <a:rect l="l" t="t" r="r" b="b"/>
            <a:pathLst>
              <a:path w="354700" h="354700">
                <a:moveTo>
                  <a:pt x="0" y="0"/>
                </a:moveTo>
                <a:lnTo>
                  <a:pt x="354700" y="0"/>
                </a:lnTo>
                <a:lnTo>
                  <a:pt x="354700" y="354700"/>
                </a:lnTo>
                <a:lnTo>
                  <a:pt x="0" y="354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623053" y="8081886"/>
            <a:ext cx="354700" cy="354700"/>
          </a:xfrm>
          <a:custGeom>
            <a:avLst/>
            <a:gdLst/>
            <a:ahLst/>
            <a:cxnLst/>
            <a:rect l="l" t="t" r="r" b="b"/>
            <a:pathLst>
              <a:path w="354700" h="354700">
                <a:moveTo>
                  <a:pt x="0" y="0"/>
                </a:moveTo>
                <a:lnTo>
                  <a:pt x="354700" y="0"/>
                </a:lnTo>
                <a:lnTo>
                  <a:pt x="354700" y="354699"/>
                </a:lnTo>
                <a:lnTo>
                  <a:pt x="0" y="3546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5983464" y="6373167"/>
            <a:ext cx="10896892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กระบวนการวางแผน พัฒนา ดำเนินงาน กำกับติดตาม ประเมินผล และปรับปรุงหลักสูตรการศึกษาให้มีคุณภาพสอดคล้องกับมาตรฐานการอุดมศึกษา ความต้องการของผู้เรียน ตลาดแรงงานและทิศทางการพัฒนาประเทศ โดยครอบคลุมการบริหารข้อมูลด้านนักศึกษา อาจารย์ผู้รับผิดชอบหลักสูตร ผลลัพธ์การเรียนรู้ คุณภาพบัณฑิตและการประกันคุณภาพการศึกษา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983464" y="7762983"/>
            <a:ext cx="10750012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สถาบันอุดมศึกษาที่ประยุกต์ใช้เทคโนโลยีดิจิทัลในการดำเนินงานทุกมิติ ทั้งด้านการจัดการเรียนการสอน การบริหารจัดการ การวิจัย การบริการวิชาการ และการตัดสินใจเชิงบริหาร โดยอาศัยข้อมูลและเทคโนโลยีดิจิทัลเป็นกลไกสำคัญในการเพิ่มประสิทธิภาพ ความคล่องตัว และการสร้างนวัตกรรมทางการศึกษา</a:t>
            </a:r>
          </a:p>
        </p:txBody>
      </p:sp>
      <p:sp>
        <p:nvSpPr>
          <p:cNvPr id="41" name="Freeform 41"/>
          <p:cNvSpPr/>
          <p:nvPr/>
        </p:nvSpPr>
        <p:spPr>
          <a:xfrm rot="3603463" flipH="1">
            <a:off x="9510135" y="-5645206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3"/>
                </a:lnTo>
                <a:lnTo>
                  <a:pt x="16328528" y="9695063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43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603463" flipH="1">
            <a:off x="9510135" y="-5645206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3"/>
                </a:lnTo>
                <a:lnTo>
                  <a:pt x="16328528" y="9695063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402271" flipH="1">
            <a:off x="-8052519" y="6282912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3"/>
                </a:lnTo>
                <a:lnTo>
                  <a:pt x="16328528" y="9695063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156201" y="6047869"/>
            <a:ext cx="4969063" cy="3210431"/>
            <a:chOff x="0" y="0"/>
            <a:chExt cx="1308725" cy="8455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08724" cy="845546"/>
            </a:xfrm>
            <a:custGeom>
              <a:avLst/>
              <a:gdLst/>
              <a:ahLst/>
              <a:cxnLst/>
              <a:rect l="l" t="t" r="r" b="b"/>
              <a:pathLst>
                <a:path w="1308724" h="845546">
                  <a:moveTo>
                    <a:pt x="21812" y="0"/>
                  </a:moveTo>
                  <a:lnTo>
                    <a:pt x="1286912" y="0"/>
                  </a:lnTo>
                  <a:cubicBezTo>
                    <a:pt x="1298959" y="0"/>
                    <a:pt x="1308724" y="9766"/>
                    <a:pt x="1308724" y="21812"/>
                  </a:cubicBezTo>
                  <a:lnTo>
                    <a:pt x="1308724" y="823733"/>
                  </a:lnTo>
                  <a:cubicBezTo>
                    <a:pt x="1308724" y="835780"/>
                    <a:pt x="1298959" y="845546"/>
                    <a:pt x="1286912" y="845546"/>
                  </a:cubicBezTo>
                  <a:lnTo>
                    <a:pt x="21812" y="845546"/>
                  </a:lnTo>
                  <a:cubicBezTo>
                    <a:pt x="9766" y="845546"/>
                    <a:pt x="0" y="835780"/>
                    <a:pt x="0" y="823733"/>
                  </a:cubicBezTo>
                  <a:lnTo>
                    <a:pt x="0" y="21812"/>
                  </a:lnTo>
                  <a:cubicBezTo>
                    <a:pt x="0" y="9766"/>
                    <a:pt x="9766" y="0"/>
                    <a:pt x="21812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08725" cy="893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8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59468" y="6047869"/>
            <a:ext cx="4969063" cy="3210431"/>
            <a:chOff x="0" y="0"/>
            <a:chExt cx="1308725" cy="8455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08724" cy="845546"/>
            </a:xfrm>
            <a:custGeom>
              <a:avLst/>
              <a:gdLst/>
              <a:ahLst/>
              <a:cxnLst/>
              <a:rect l="l" t="t" r="r" b="b"/>
              <a:pathLst>
                <a:path w="1308724" h="845546">
                  <a:moveTo>
                    <a:pt x="21812" y="0"/>
                  </a:moveTo>
                  <a:lnTo>
                    <a:pt x="1286912" y="0"/>
                  </a:lnTo>
                  <a:cubicBezTo>
                    <a:pt x="1298959" y="0"/>
                    <a:pt x="1308724" y="9766"/>
                    <a:pt x="1308724" y="21812"/>
                  </a:cubicBezTo>
                  <a:lnTo>
                    <a:pt x="1308724" y="823733"/>
                  </a:lnTo>
                  <a:cubicBezTo>
                    <a:pt x="1308724" y="835780"/>
                    <a:pt x="1298959" y="845546"/>
                    <a:pt x="1286912" y="845546"/>
                  </a:cubicBezTo>
                  <a:lnTo>
                    <a:pt x="21812" y="845546"/>
                  </a:lnTo>
                  <a:cubicBezTo>
                    <a:pt x="9766" y="845546"/>
                    <a:pt x="0" y="835780"/>
                    <a:pt x="0" y="823733"/>
                  </a:cubicBezTo>
                  <a:lnTo>
                    <a:pt x="0" y="21812"/>
                  </a:lnTo>
                  <a:cubicBezTo>
                    <a:pt x="0" y="9766"/>
                    <a:pt x="9766" y="0"/>
                    <a:pt x="21812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308725" cy="893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16774" y="6047869"/>
            <a:ext cx="1208490" cy="1208490"/>
            <a:chOff x="0" y="0"/>
            <a:chExt cx="318285" cy="31828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8285" cy="318285"/>
            </a:xfrm>
            <a:custGeom>
              <a:avLst/>
              <a:gdLst/>
              <a:ahLst/>
              <a:cxnLst/>
              <a:rect l="l" t="t" r="r" b="b"/>
              <a:pathLst>
                <a:path w="318285" h="318285">
                  <a:moveTo>
                    <a:pt x="89688" y="0"/>
                  </a:moveTo>
                  <a:lnTo>
                    <a:pt x="228598" y="0"/>
                  </a:lnTo>
                  <a:cubicBezTo>
                    <a:pt x="278131" y="0"/>
                    <a:pt x="318285" y="40155"/>
                    <a:pt x="318285" y="89688"/>
                  </a:cubicBezTo>
                  <a:lnTo>
                    <a:pt x="318285" y="228598"/>
                  </a:lnTo>
                  <a:cubicBezTo>
                    <a:pt x="318285" y="278131"/>
                    <a:pt x="278131" y="318285"/>
                    <a:pt x="228598" y="318285"/>
                  </a:cubicBezTo>
                  <a:lnTo>
                    <a:pt x="89688" y="318285"/>
                  </a:lnTo>
                  <a:cubicBezTo>
                    <a:pt x="40155" y="318285"/>
                    <a:pt x="0" y="278131"/>
                    <a:pt x="0" y="228598"/>
                  </a:cubicBezTo>
                  <a:lnTo>
                    <a:pt x="0" y="89688"/>
                  </a:lnTo>
                  <a:cubicBezTo>
                    <a:pt x="0" y="40155"/>
                    <a:pt x="40155" y="0"/>
                    <a:pt x="8968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18285" cy="3944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268"/>
                </a:lnSpc>
              </a:pPr>
              <a:r>
                <a:rPr lang="en-US" sz="3763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20042" y="6047869"/>
            <a:ext cx="1208490" cy="1208490"/>
            <a:chOff x="0" y="0"/>
            <a:chExt cx="318285" cy="31828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8285" cy="318285"/>
            </a:xfrm>
            <a:custGeom>
              <a:avLst/>
              <a:gdLst/>
              <a:ahLst/>
              <a:cxnLst/>
              <a:rect l="l" t="t" r="r" b="b"/>
              <a:pathLst>
                <a:path w="318285" h="318285">
                  <a:moveTo>
                    <a:pt x="89688" y="0"/>
                  </a:moveTo>
                  <a:lnTo>
                    <a:pt x="228598" y="0"/>
                  </a:lnTo>
                  <a:cubicBezTo>
                    <a:pt x="278131" y="0"/>
                    <a:pt x="318285" y="40155"/>
                    <a:pt x="318285" y="89688"/>
                  </a:cubicBezTo>
                  <a:lnTo>
                    <a:pt x="318285" y="228598"/>
                  </a:lnTo>
                  <a:cubicBezTo>
                    <a:pt x="318285" y="278131"/>
                    <a:pt x="278131" y="318285"/>
                    <a:pt x="228598" y="318285"/>
                  </a:cubicBezTo>
                  <a:lnTo>
                    <a:pt x="89688" y="318285"/>
                  </a:lnTo>
                  <a:cubicBezTo>
                    <a:pt x="40155" y="318285"/>
                    <a:pt x="0" y="278131"/>
                    <a:pt x="0" y="228598"/>
                  </a:cubicBezTo>
                  <a:lnTo>
                    <a:pt x="0" y="89688"/>
                  </a:lnTo>
                  <a:cubicBezTo>
                    <a:pt x="0" y="40155"/>
                    <a:pt x="40155" y="0"/>
                    <a:pt x="8968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318285" cy="3944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268"/>
                </a:lnSpc>
              </a:pPr>
              <a:r>
                <a:rPr lang="en-US" sz="3763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162736" y="6047869"/>
            <a:ext cx="4969063" cy="3210431"/>
            <a:chOff x="0" y="0"/>
            <a:chExt cx="1308725" cy="8455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08724" cy="845546"/>
            </a:xfrm>
            <a:custGeom>
              <a:avLst/>
              <a:gdLst/>
              <a:ahLst/>
              <a:cxnLst/>
              <a:rect l="l" t="t" r="r" b="b"/>
              <a:pathLst>
                <a:path w="1308724" h="845546">
                  <a:moveTo>
                    <a:pt x="21812" y="0"/>
                  </a:moveTo>
                  <a:lnTo>
                    <a:pt x="1286912" y="0"/>
                  </a:lnTo>
                  <a:cubicBezTo>
                    <a:pt x="1298959" y="0"/>
                    <a:pt x="1308724" y="9766"/>
                    <a:pt x="1308724" y="21812"/>
                  </a:cubicBezTo>
                  <a:lnTo>
                    <a:pt x="1308724" y="823733"/>
                  </a:lnTo>
                  <a:cubicBezTo>
                    <a:pt x="1308724" y="835780"/>
                    <a:pt x="1298959" y="845546"/>
                    <a:pt x="1286912" y="845546"/>
                  </a:cubicBezTo>
                  <a:lnTo>
                    <a:pt x="21812" y="845546"/>
                  </a:lnTo>
                  <a:cubicBezTo>
                    <a:pt x="9766" y="845546"/>
                    <a:pt x="0" y="835780"/>
                    <a:pt x="0" y="823733"/>
                  </a:cubicBezTo>
                  <a:lnTo>
                    <a:pt x="0" y="21812"/>
                  </a:lnTo>
                  <a:cubicBezTo>
                    <a:pt x="0" y="9766"/>
                    <a:pt x="9766" y="0"/>
                    <a:pt x="21812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308725" cy="893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8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923309" y="6047869"/>
            <a:ext cx="1208490" cy="1208490"/>
            <a:chOff x="0" y="0"/>
            <a:chExt cx="318285" cy="31828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18285" cy="318285"/>
            </a:xfrm>
            <a:custGeom>
              <a:avLst/>
              <a:gdLst/>
              <a:ahLst/>
              <a:cxnLst/>
              <a:rect l="l" t="t" r="r" b="b"/>
              <a:pathLst>
                <a:path w="318285" h="318285">
                  <a:moveTo>
                    <a:pt x="89688" y="0"/>
                  </a:moveTo>
                  <a:lnTo>
                    <a:pt x="228598" y="0"/>
                  </a:lnTo>
                  <a:cubicBezTo>
                    <a:pt x="278131" y="0"/>
                    <a:pt x="318285" y="40155"/>
                    <a:pt x="318285" y="89688"/>
                  </a:cubicBezTo>
                  <a:lnTo>
                    <a:pt x="318285" y="228598"/>
                  </a:lnTo>
                  <a:cubicBezTo>
                    <a:pt x="318285" y="278131"/>
                    <a:pt x="278131" y="318285"/>
                    <a:pt x="228598" y="318285"/>
                  </a:cubicBezTo>
                  <a:lnTo>
                    <a:pt x="89688" y="318285"/>
                  </a:lnTo>
                  <a:cubicBezTo>
                    <a:pt x="40155" y="318285"/>
                    <a:pt x="0" y="278131"/>
                    <a:pt x="0" y="228598"/>
                  </a:cubicBezTo>
                  <a:lnTo>
                    <a:pt x="0" y="89688"/>
                  </a:lnTo>
                  <a:cubicBezTo>
                    <a:pt x="0" y="40155"/>
                    <a:pt x="40155" y="0"/>
                    <a:pt x="8968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318285" cy="3944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268"/>
                </a:lnSpc>
              </a:pPr>
              <a:r>
                <a:rPr lang="en-US" sz="3763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5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659468" y="478756"/>
            <a:ext cx="10472331" cy="1276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34"/>
              </a:lnSpc>
              <a:spcBef>
                <a:spcPct val="0"/>
              </a:spcBef>
            </a:pPr>
            <a:r>
              <a:rPr lang="en-US" sz="745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8. ประโยชน์ที่คาดว่าจะได้รับ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69521" y="3723784"/>
            <a:ext cx="4633216" cy="168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8"/>
              </a:lnSpc>
              <a:spcBef>
                <a:spcPct val="0"/>
              </a:spcBef>
            </a:pPr>
            <a:r>
              <a:rPr lang="en-US" sz="23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ประโยชน์ที่คาดว่าจะได้รับจากการพัฒนาระบบคลังข้อมูลอัจฉริยะด้วยเทคโนโลยีเอเจนต์ปัญญาประดิษฐ์ เพื่อการบริหารหลักสูตรมหาวิทยาลัยดิจิทัล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78729" y="7638287"/>
            <a:ext cx="4324007" cy="119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8"/>
              </a:lnSpc>
              <a:spcBef>
                <a:spcPct val="0"/>
              </a:spcBef>
            </a:pPr>
            <a:r>
              <a:rPr lang="en-US" sz="22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ลดความผิดพลาดจากการทำงานด้วยมือ สามารถจัดการคุณภาพกระบวนการเตรียมข้อมูลอย่างอัตโนมัติ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981996" y="7638287"/>
            <a:ext cx="4324007" cy="119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8"/>
              </a:lnSpc>
              <a:spcBef>
                <a:spcPct val="0"/>
              </a:spcBef>
            </a:pPr>
            <a:r>
              <a:rPr lang="en-US" sz="22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ได้ข้อมูลเชิงลึกจากการทำเหมืองข้อมูลเพื่อนำไปใช้ในการบริหารจัดการหลักสูตรด้วยข้อมูลที่มีคุณภาพสูง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78729" y="6369643"/>
            <a:ext cx="3438041" cy="96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68"/>
              </a:lnSpc>
              <a:spcBef>
                <a:spcPct val="0"/>
              </a:spcBef>
            </a:pPr>
            <a:r>
              <a:rPr lang="en-US" sz="2763" b="1" dirty="0" err="1">
                <a:solidFill>
                  <a:srgbClr val="0F64B7"/>
                </a:solidFill>
                <a:latin typeface="Roboto Bold"/>
                <a:ea typeface="Roboto Bold"/>
                <a:cs typeface="Roboto Bold"/>
                <a:sym typeface="Roboto Bold"/>
              </a:rPr>
              <a:t>ลดความผิดพลาดจากการทำงานด้วยมือ</a:t>
            </a:r>
            <a:endParaRPr lang="en-US" sz="2763" b="1" dirty="0">
              <a:solidFill>
                <a:srgbClr val="0F64B7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981996" y="6369643"/>
            <a:ext cx="2904645" cy="96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8"/>
              </a:lnSpc>
              <a:spcBef>
                <a:spcPct val="0"/>
              </a:spcBef>
            </a:pPr>
            <a:r>
              <a:rPr lang="en-US" sz="2763" b="1">
                <a:solidFill>
                  <a:srgbClr val="0F64B7"/>
                </a:solidFill>
                <a:latin typeface="Roboto Bold"/>
                <a:ea typeface="Roboto Bold"/>
                <a:cs typeface="Roboto Bold"/>
                <a:sym typeface="Roboto Bold"/>
              </a:rPr>
              <a:t>ได้ข้อมูลเชิงลึกจากการทำเหมืองข้อมูล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485264" y="7638287"/>
            <a:ext cx="4324007" cy="799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8"/>
              </a:lnSpc>
              <a:spcBef>
                <a:spcPct val="0"/>
              </a:spcBef>
            </a:pPr>
            <a:r>
              <a:rPr lang="en-US" sz="22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สามารถลดขั้นตอนการทำงานแก่เจ้าหน้าที่ผู้ปฏิบัติงานได้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485264" y="6369643"/>
            <a:ext cx="3154989" cy="96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8"/>
              </a:lnSpc>
              <a:spcBef>
                <a:spcPct val="0"/>
              </a:spcBef>
            </a:pPr>
            <a:r>
              <a:rPr lang="en-US" sz="2763" b="1">
                <a:solidFill>
                  <a:srgbClr val="0F64B7"/>
                </a:solidFill>
                <a:latin typeface="Roboto Bold"/>
                <a:ea typeface="Roboto Bold"/>
                <a:cs typeface="Roboto Bold"/>
                <a:sym typeface="Roboto Bold"/>
              </a:rPr>
              <a:t>สามารถลดขั้นตอนการทำงาน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17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6659468" y="2363871"/>
            <a:ext cx="4969063" cy="3210431"/>
            <a:chOff x="0" y="0"/>
            <a:chExt cx="1308725" cy="84554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08724" cy="845546"/>
            </a:xfrm>
            <a:custGeom>
              <a:avLst/>
              <a:gdLst/>
              <a:ahLst/>
              <a:cxnLst/>
              <a:rect l="l" t="t" r="r" b="b"/>
              <a:pathLst>
                <a:path w="1308724" h="845546">
                  <a:moveTo>
                    <a:pt x="21812" y="0"/>
                  </a:moveTo>
                  <a:lnTo>
                    <a:pt x="1286912" y="0"/>
                  </a:lnTo>
                  <a:cubicBezTo>
                    <a:pt x="1298959" y="0"/>
                    <a:pt x="1308724" y="9766"/>
                    <a:pt x="1308724" y="21812"/>
                  </a:cubicBezTo>
                  <a:lnTo>
                    <a:pt x="1308724" y="823733"/>
                  </a:lnTo>
                  <a:cubicBezTo>
                    <a:pt x="1308724" y="835780"/>
                    <a:pt x="1298959" y="845546"/>
                    <a:pt x="1286912" y="845546"/>
                  </a:cubicBezTo>
                  <a:lnTo>
                    <a:pt x="21812" y="845546"/>
                  </a:lnTo>
                  <a:cubicBezTo>
                    <a:pt x="9766" y="845546"/>
                    <a:pt x="0" y="835780"/>
                    <a:pt x="0" y="823733"/>
                  </a:cubicBezTo>
                  <a:lnTo>
                    <a:pt x="0" y="21812"/>
                  </a:lnTo>
                  <a:cubicBezTo>
                    <a:pt x="0" y="9766"/>
                    <a:pt x="9766" y="0"/>
                    <a:pt x="21812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1308725" cy="893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8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420042" y="2363871"/>
            <a:ext cx="1208490" cy="1208490"/>
            <a:chOff x="0" y="0"/>
            <a:chExt cx="318285" cy="31828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318285" cy="318285"/>
            </a:xfrm>
            <a:custGeom>
              <a:avLst/>
              <a:gdLst/>
              <a:ahLst/>
              <a:cxnLst/>
              <a:rect l="l" t="t" r="r" b="b"/>
              <a:pathLst>
                <a:path w="318285" h="318285">
                  <a:moveTo>
                    <a:pt x="89688" y="0"/>
                  </a:moveTo>
                  <a:lnTo>
                    <a:pt x="228598" y="0"/>
                  </a:lnTo>
                  <a:cubicBezTo>
                    <a:pt x="278131" y="0"/>
                    <a:pt x="318285" y="40155"/>
                    <a:pt x="318285" y="89688"/>
                  </a:cubicBezTo>
                  <a:lnTo>
                    <a:pt x="318285" y="228598"/>
                  </a:lnTo>
                  <a:cubicBezTo>
                    <a:pt x="318285" y="278131"/>
                    <a:pt x="278131" y="318285"/>
                    <a:pt x="228598" y="318285"/>
                  </a:cubicBezTo>
                  <a:lnTo>
                    <a:pt x="89688" y="318285"/>
                  </a:lnTo>
                  <a:cubicBezTo>
                    <a:pt x="40155" y="318285"/>
                    <a:pt x="0" y="278131"/>
                    <a:pt x="0" y="228598"/>
                  </a:cubicBezTo>
                  <a:lnTo>
                    <a:pt x="0" y="89688"/>
                  </a:lnTo>
                  <a:cubicBezTo>
                    <a:pt x="0" y="40155"/>
                    <a:pt x="40155" y="0"/>
                    <a:pt x="8968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318285" cy="3944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268"/>
                </a:lnSpc>
              </a:pPr>
              <a:r>
                <a:rPr lang="en-US" sz="3763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6981996" y="3954289"/>
            <a:ext cx="4324007" cy="119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8"/>
              </a:lnSpc>
              <a:spcBef>
                <a:spcPct val="0"/>
              </a:spcBef>
            </a:pPr>
            <a:r>
              <a:rPr lang="en-US" sz="22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ได้ระบบคลังข้อมูลอัจฉริยะด้วยเทคโนโลยีเอเจนต์ปัญญาประดิษฐ์ เพื่อการบริหารหลักสูตรมหาวิทยาลัยดิจิทัล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981995" y="2685645"/>
            <a:ext cx="2903841" cy="96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68"/>
              </a:lnSpc>
              <a:spcBef>
                <a:spcPct val="0"/>
              </a:spcBef>
            </a:pPr>
            <a:r>
              <a:rPr lang="en-US" sz="2763" b="1" dirty="0" err="1">
                <a:solidFill>
                  <a:srgbClr val="0F64B7"/>
                </a:solidFill>
                <a:latin typeface="Roboto Bold"/>
                <a:ea typeface="Roboto Bold"/>
                <a:cs typeface="Roboto Bold"/>
                <a:sym typeface="Roboto Bold"/>
              </a:rPr>
              <a:t>ได้ระบบคลังข้อมูลอัจฉริยะ</a:t>
            </a:r>
            <a:endParaRPr lang="en-US" sz="2763" b="1" dirty="0">
              <a:solidFill>
                <a:srgbClr val="0F64B7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40" name="Group 40"/>
          <p:cNvGrpSpPr/>
          <p:nvPr/>
        </p:nvGrpSpPr>
        <p:grpSpPr>
          <a:xfrm>
            <a:off x="12162736" y="2363871"/>
            <a:ext cx="4969063" cy="3210431"/>
            <a:chOff x="0" y="0"/>
            <a:chExt cx="1308725" cy="84554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308724" cy="845546"/>
            </a:xfrm>
            <a:custGeom>
              <a:avLst/>
              <a:gdLst/>
              <a:ahLst/>
              <a:cxnLst/>
              <a:rect l="l" t="t" r="r" b="b"/>
              <a:pathLst>
                <a:path w="1308724" h="845546">
                  <a:moveTo>
                    <a:pt x="21812" y="0"/>
                  </a:moveTo>
                  <a:lnTo>
                    <a:pt x="1286912" y="0"/>
                  </a:lnTo>
                  <a:cubicBezTo>
                    <a:pt x="1298959" y="0"/>
                    <a:pt x="1308724" y="9766"/>
                    <a:pt x="1308724" y="21812"/>
                  </a:cubicBezTo>
                  <a:lnTo>
                    <a:pt x="1308724" y="823733"/>
                  </a:lnTo>
                  <a:cubicBezTo>
                    <a:pt x="1308724" y="835780"/>
                    <a:pt x="1298959" y="845546"/>
                    <a:pt x="1286912" y="845546"/>
                  </a:cubicBezTo>
                  <a:lnTo>
                    <a:pt x="21812" y="845546"/>
                  </a:lnTo>
                  <a:cubicBezTo>
                    <a:pt x="9766" y="845546"/>
                    <a:pt x="0" y="835780"/>
                    <a:pt x="0" y="823733"/>
                  </a:cubicBezTo>
                  <a:lnTo>
                    <a:pt x="0" y="21812"/>
                  </a:lnTo>
                  <a:cubicBezTo>
                    <a:pt x="0" y="9766"/>
                    <a:pt x="9766" y="0"/>
                    <a:pt x="21812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47625"/>
              <a:ext cx="1308725" cy="893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8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5923309" y="2363871"/>
            <a:ext cx="1208490" cy="1208490"/>
            <a:chOff x="0" y="0"/>
            <a:chExt cx="318285" cy="31828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18285" cy="318285"/>
            </a:xfrm>
            <a:custGeom>
              <a:avLst/>
              <a:gdLst/>
              <a:ahLst/>
              <a:cxnLst/>
              <a:rect l="l" t="t" r="r" b="b"/>
              <a:pathLst>
                <a:path w="318285" h="318285">
                  <a:moveTo>
                    <a:pt x="89688" y="0"/>
                  </a:moveTo>
                  <a:lnTo>
                    <a:pt x="228598" y="0"/>
                  </a:lnTo>
                  <a:cubicBezTo>
                    <a:pt x="278131" y="0"/>
                    <a:pt x="318285" y="40155"/>
                    <a:pt x="318285" y="89688"/>
                  </a:cubicBezTo>
                  <a:lnTo>
                    <a:pt x="318285" y="228598"/>
                  </a:lnTo>
                  <a:cubicBezTo>
                    <a:pt x="318285" y="278131"/>
                    <a:pt x="278131" y="318285"/>
                    <a:pt x="228598" y="318285"/>
                  </a:cubicBezTo>
                  <a:lnTo>
                    <a:pt x="89688" y="318285"/>
                  </a:lnTo>
                  <a:cubicBezTo>
                    <a:pt x="40155" y="318285"/>
                    <a:pt x="0" y="278131"/>
                    <a:pt x="0" y="228598"/>
                  </a:cubicBezTo>
                  <a:lnTo>
                    <a:pt x="0" y="89688"/>
                  </a:lnTo>
                  <a:cubicBezTo>
                    <a:pt x="0" y="40155"/>
                    <a:pt x="40155" y="0"/>
                    <a:pt x="8968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76200"/>
              <a:ext cx="318285" cy="3944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268"/>
                </a:lnSpc>
              </a:pPr>
              <a:r>
                <a:rPr lang="en-US" sz="3763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2485264" y="3954289"/>
            <a:ext cx="4324007" cy="799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8"/>
              </a:lnSpc>
              <a:spcBef>
                <a:spcPct val="0"/>
              </a:spcBef>
            </a:pPr>
            <a:r>
              <a:rPr lang="en-US" sz="22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ช่วยยกระดับการใช้ข้อมูลในการบริหารจัดการหลักสูตร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485264" y="2685645"/>
            <a:ext cx="2416872" cy="96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8"/>
              </a:lnSpc>
              <a:spcBef>
                <a:spcPct val="0"/>
              </a:spcBef>
            </a:pPr>
            <a:r>
              <a:rPr lang="en-US" sz="2763" b="1">
                <a:solidFill>
                  <a:srgbClr val="0F64B7"/>
                </a:solidFill>
                <a:latin typeface="Roboto Bold"/>
                <a:ea typeface="Roboto Bold"/>
                <a:cs typeface="Roboto Bold"/>
                <a:sym typeface="Roboto Bold"/>
              </a:rPr>
              <a:t>ช่วยยกระดับการใช้ข้อมูล</a:t>
            </a:r>
          </a:p>
        </p:txBody>
      </p:sp>
      <p:sp>
        <p:nvSpPr>
          <p:cNvPr id="48" name="Freeform 48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58950" y="0"/>
            <a:ext cx="10529050" cy="10287000"/>
            <a:chOff x="0" y="0"/>
            <a:chExt cx="83192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1925" cy="812800"/>
            </a:xfrm>
            <a:custGeom>
              <a:avLst/>
              <a:gdLst/>
              <a:ahLst/>
              <a:cxnLst/>
              <a:rect l="l" t="t" r="r" b="b"/>
              <a:pathLst>
                <a:path w="831925" h="812800">
                  <a:moveTo>
                    <a:pt x="0" y="0"/>
                  </a:moveTo>
                  <a:lnTo>
                    <a:pt x="831925" y="0"/>
                  </a:lnTo>
                  <a:lnTo>
                    <a:pt x="831925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36950" r="-3695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-7402271" flipH="1">
            <a:off x="-10180096" y="5128981"/>
            <a:ext cx="20510791" cy="12178282"/>
          </a:xfrm>
          <a:custGeom>
            <a:avLst/>
            <a:gdLst/>
            <a:ahLst/>
            <a:cxnLst/>
            <a:rect l="l" t="t" r="r" b="b"/>
            <a:pathLst>
              <a:path w="20510791" h="12178282">
                <a:moveTo>
                  <a:pt x="20510792" y="0"/>
                </a:moveTo>
                <a:lnTo>
                  <a:pt x="0" y="0"/>
                </a:lnTo>
                <a:lnTo>
                  <a:pt x="0" y="12178282"/>
                </a:lnTo>
                <a:lnTo>
                  <a:pt x="20510792" y="12178282"/>
                </a:lnTo>
                <a:lnTo>
                  <a:pt x="20510792" y="0"/>
                </a:lnTo>
                <a:close/>
              </a:path>
            </a:pathLst>
          </a:custGeom>
          <a:blipFill>
            <a:blip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3608070" y="0"/>
            <a:ext cx="8785859" cy="10287000"/>
            <a:chOff x="0" y="0"/>
            <a:chExt cx="231397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13971" cy="2709333"/>
            </a:xfrm>
            <a:custGeom>
              <a:avLst/>
              <a:gdLst/>
              <a:ahLst/>
              <a:cxnLst/>
              <a:rect l="l" t="t" r="r" b="b"/>
              <a:pathLst>
                <a:path w="2313971" h="2709333">
                  <a:moveTo>
                    <a:pt x="0" y="0"/>
                  </a:moveTo>
                  <a:lnTo>
                    <a:pt x="2313971" y="0"/>
                  </a:lnTo>
                  <a:lnTo>
                    <a:pt x="2313971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13971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1516618" y="6248619"/>
            <a:ext cx="2464820" cy="2461739"/>
          </a:xfrm>
          <a:custGeom>
            <a:avLst/>
            <a:gdLst/>
            <a:ahLst/>
            <a:cxnLst/>
            <a:rect l="l" t="t" r="r" b="b"/>
            <a:pathLst>
              <a:path w="2464820" h="2461739">
                <a:moveTo>
                  <a:pt x="0" y="0"/>
                </a:moveTo>
                <a:lnTo>
                  <a:pt x="2464820" y="0"/>
                </a:lnTo>
                <a:lnTo>
                  <a:pt x="2464820" y="2461740"/>
                </a:lnTo>
                <a:lnTo>
                  <a:pt x="0" y="2461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00998" y="8452160"/>
            <a:ext cx="456687" cy="456687"/>
          </a:xfrm>
          <a:custGeom>
            <a:avLst/>
            <a:gdLst/>
            <a:ahLst/>
            <a:cxnLst/>
            <a:rect l="l" t="t" r="r" b="b"/>
            <a:pathLst>
              <a:path w="456687" h="456687">
                <a:moveTo>
                  <a:pt x="0" y="0"/>
                </a:moveTo>
                <a:lnTo>
                  <a:pt x="456687" y="0"/>
                </a:lnTo>
                <a:lnTo>
                  <a:pt x="456687" y="456688"/>
                </a:lnTo>
                <a:lnTo>
                  <a:pt x="0" y="4566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349717" y="3448631"/>
            <a:ext cx="8731136" cy="1584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5"/>
              </a:lnSpc>
              <a:spcBef>
                <a:spcPct val="0"/>
              </a:spcBef>
            </a:pPr>
            <a:r>
              <a:rPr lang="en-US" sz="9239" b="1">
                <a:solidFill>
                  <a:srgbClr val="0F64B7"/>
                </a:solidFill>
                <a:latin typeface="Open Sauce Semi-Bold"/>
                <a:ea typeface="Open Sauce Semi-Bold"/>
                <a:cs typeface="Open Sauce Semi-Bold"/>
                <a:sym typeface="Open Sauce Semi-Bold"/>
              </a:rPr>
              <a:t>Thank You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9717" y="4852244"/>
            <a:ext cx="12265253" cy="1586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35"/>
              </a:lnSpc>
              <a:spcBef>
                <a:spcPct val="0"/>
              </a:spcBef>
            </a:pPr>
            <a:r>
              <a:rPr lang="en-US" sz="9239">
                <a:solidFill>
                  <a:srgbClr val="0F64B7"/>
                </a:solidFill>
                <a:latin typeface="Open Sauce"/>
                <a:ea typeface="Open Sauce"/>
                <a:cs typeface="Open Sauce"/>
                <a:sym typeface="Open Sauce"/>
              </a:rPr>
              <a:t>For Your Attention</a:t>
            </a:r>
          </a:p>
        </p:txBody>
      </p:sp>
      <p:sp>
        <p:nvSpPr>
          <p:cNvPr id="12" name="Freeform 12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7402271" flipH="1">
            <a:off x="-8052519" y="6282912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3"/>
                </a:lnTo>
                <a:lnTo>
                  <a:pt x="16328528" y="9695063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265958" y="4335748"/>
            <a:ext cx="7285541" cy="813307"/>
            <a:chOff x="0" y="0"/>
            <a:chExt cx="3640501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40501" cy="406400"/>
            </a:xfrm>
            <a:custGeom>
              <a:avLst/>
              <a:gdLst/>
              <a:ahLst/>
              <a:cxnLst/>
              <a:rect l="l" t="t" r="r" b="b"/>
              <a:pathLst>
                <a:path w="3640501" h="406400">
                  <a:moveTo>
                    <a:pt x="3437301" y="0"/>
                  </a:moveTo>
                  <a:cubicBezTo>
                    <a:pt x="3549525" y="0"/>
                    <a:pt x="3640501" y="90976"/>
                    <a:pt x="3640501" y="203200"/>
                  </a:cubicBezTo>
                  <a:cubicBezTo>
                    <a:pt x="3640501" y="315424"/>
                    <a:pt x="3549525" y="406400"/>
                    <a:pt x="34373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64050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707446" y="4335132"/>
            <a:ext cx="7285541" cy="813307"/>
            <a:chOff x="0" y="0"/>
            <a:chExt cx="3640501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40501" cy="406400"/>
            </a:xfrm>
            <a:custGeom>
              <a:avLst/>
              <a:gdLst/>
              <a:ahLst/>
              <a:cxnLst/>
              <a:rect l="l" t="t" r="r" b="b"/>
              <a:pathLst>
                <a:path w="3640501" h="406400">
                  <a:moveTo>
                    <a:pt x="3437301" y="0"/>
                  </a:moveTo>
                  <a:cubicBezTo>
                    <a:pt x="3549525" y="0"/>
                    <a:pt x="3640501" y="90976"/>
                    <a:pt x="3640501" y="203200"/>
                  </a:cubicBezTo>
                  <a:cubicBezTo>
                    <a:pt x="3640501" y="315424"/>
                    <a:pt x="3549525" y="406400"/>
                    <a:pt x="34373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64050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65958" y="5324341"/>
            <a:ext cx="7285541" cy="813307"/>
            <a:chOff x="0" y="0"/>
            <a:chExt cx="3640501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640501" cy="406400"/>
            </a:xfrm>
            <a:custGeom>
              <a:avLst/>
              <a:gdLst/>
              <a:ahLst/>
              <a:cxnLst/>
              <a:rect l="l" t="t" r="r" b="b"/>
              <a:pathLst>
                <a:path w="3640501" h="406400">
                  <a:moveTo>
                    <a:pt x="3437301" y="0"/>
                  </a:moveTo>
                  <a:cubicBezTo>
                    <a:pt x="3549525" y="0"/>
                    <a:pt x="3640501" y="90976"/>
                    <a:pt x="3640501" y="203200"/>
                  </a:cubicBezTo>
                  <a:cubicBezTo>
                    <a:pt x="3640501" y="315424"/>
                    <a:pt x="3549525" y="406400"/>
                    <a:pt x="34373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64050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707446" y="5321807"/>
            <a:ext cx="7285541" cy="813307"/>
            <a:chOff x="0" y="0"/>
            <a:chExt cx="3640501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40501" cy="406400"/>
            </a:xfrm>
            <a:custGeom>
              <a:avLst/>
              <a:gdLst/>
              <a:ahLst/>
              <a:cxnLst/>
              <a:rect l="l" t="t" r="r" b="b"/>
              <a:pathLst>
                <a:path w="3640501" h="406400">
                  <a:moveTo>
                    <a:pt x="3437301" y="0"/>
                  </a:moveTo>
                  <a:cubicBezTo>
                    <a:pt x="3549525" y="0"/>
                    <a:pt x="3640501" y="90976"/>
                    <a:pt x="3640501" y="203200"/>
                  </a:cubicBezTo>
                  <a:cubicBezTo>
                    <a:pt x="3640501" y="315424"/>
                    <a:pt x="3549525" y="406400"/>
                    <a:pt x="34373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64050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65958" y="6309098"/>
            <a:ext cx="7285541" cy="813307"/>
            <a:chOff x="0" y="0"/>
            <a:chExt cx="3640501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40501" cy="406400"/>
            </a:xfrm>
            <a:custGeom>
              <a:avLst/>
              <a:gdLst/>
              <a:ahLst/>
              <a:cxnLst/>
              <a:rect l="l" t="t" r="r" b="b"/>
              <a:pathLst>
                <a:path w="3640501" h="406400">
                  <a:moveTo>
                    <a:pt x="3437301" y="0"/>
                  </a:moveTo>
                  <a:cubicBezTo>
                    <a:pt x="3549525" y="0"/>
                    <a:pt x="3640501" y="90976"/>
                    <a:pt x="3640501" y="203200"/>
                  </a:cubicBezTo>
                  <a:cubicBezTo>
                    <a:pt x="3640501" y="315424"/>
                    <a:pt x="3549525" y="406400"/>
                    <a:pt x="34373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64050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707446" y="6306564"/>
            <a:ext cx="7285541" cy="813307"/>
            <a:chOff x="0" y="0"/>
            <a:chExt cx="3640501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640501" cy="406400"/>
            </a:xfrm>
            <a:custGeom>
              <a:avLst/>
              <a:gdLst/>
              <a:ahLst/>
              <a:cxnLst/>
              <a:rect l="l" t="t" r="r" b="b"/>
              <a:pathLst>
                <a:path w="3640501" h="406400">
                  <a:moveTo>
                    <a:pt x="3437301" y="0"/>
                  </a:moveTo>
                  <a:cubicBezTo>
                    <a:pt x="3549525" y="0"/>
                    <a:pt x="3640501" y="90976"/>
                    <a:pt x="3640501" y="203200"/>
                  </a:cubicBezTo>
                  <a:cubicBezTo>
                    <a:pt x="3640501" y="315424"/>
                    <a:pt x="3549525" y="406400"/>
                    <a:pt x="34373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64050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65958" y="7293855"/>
            <a:ext cx="7285541" cy="813307"/>
            <a:chOff x="0" y="0"/>
            <a:chExt cx="3640501" cy="40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640501" cy="406400"/>
            </a:xfrm>
            <a:custGeom>
              <a:avLst/>
              <a:gdLst/>
              <a:ahLst/>
              <a:cxnLst/>
              <a:rect l="l" t="t" r="r" b="b"/>
              <a:pathLst>
                <a:path w="3640501" h="406400">
                  <a:moveTo>
                    <a:pt x="3437301" y="0"/>
                  </a:moveTo>
                  <a:cubicBezTo>
                    <a:pt x="3549525" y="0"/>
                    <a:pt x="3640501" y="90976"/>
                    <a:pt x="3640501" y="203200"/>
                  </a:cubicBezTo>
                  <a:cubicBezTo>
                    <a:pt x="3640501" y="315424"/>
                    <a:pt x="3549525" y="406400"/>
                    <a:pt x="34373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364050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707446" y="7291321"/>
            <a:ext cx="7285541" cy="813307"/>
            <a:chOff x="0" y="0"/>
            <a:chExt cx="3640501" cy="406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640501" cy="406400"/>
            </a:xfrm>
            <a:custGeom>
              <a:avLst/>
              <a:gdLst/>
              <a:ahLst/>
              <a:cxnLst/>
              <a:rect l="l" t="t" r="r" b="b"/>
              <a:pathLst>
                <a:path w="3640501" h="406400">
                  <a:moveTo>
                    <a:pt x="3437301" y="0"/>
                  </a:moveTo>
                  <a:cubicBezTo>
                    <a:pt x="3549525" y="0"/>
                    <a:pt x="3640501" y="90976"/>
                    <a:pt x="3640501" y="203200"/>
                  </a:cubicBezTo>
                  <a:cubicBezTo>
                    <a:pt x="3640501" y="315424"/>
                    <a:pt x="3549525" y="406400"/>
                    <a:pt x="343730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364050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 rot="5400000">
            <a:off x="1455221" y="4536909"/>
            <a:ext cx="410985" cy="410985"/>
          </a:xfrm>
          <a:custGeom>
            <a:avLst/>
            <a:gdLst/>
            <a:ahLst/>
            <a:cxnLst/>
            <a:rect l="l" t="t" r="r" b="b"/>
            <a:pathLst>
              <a:path w="410985" h="410985">
                <a:moveTo>
                  <a:pt x="0" y="0"/>
                </a:moveTo>
                <a:lnTo>
                  <a:pt x="410984" y="0"/>
                </a:lnTo>
                <a:lnTo>
                  <a:pt x="410984" y="410984"/>
                </a:lnTo>
                <a:lnTo>
                  <a:pt x="0" y="4109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5400000">
            <a:off x="9896709" y="4536293"/>
            <a:ext cx="410985" cy="410985"/>
          </a:xfrm>
          <a:custGeom>
            <a:avLst/>
            <a:gdLst/>
            <a:ahLst/>
            <a:cxnLst/>
            <a:rect l="l" t="t" r="r" b="b"/>
            <a:pathLst>
              <a:path w="410985" h="410985">
                <a:moveTo>
                  <a:pt x="0" y="0"/>
                </a:moveTo>
                <a:lnTo>
                  <a:pt x="410984" y="0"/>
                </a:lnTo>
                <a:lnTo>
                  <a:pt x="410984" y="410985"/>
                </a:lnTo>
                <a:lnTo>
                  <a:pt x="0" y="4109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455221" y="5525502"/>
            <a:ext cx="410985" cy="410985"/>
          </a:xfrm>
          <a:custGeom>
            <a:avLst/>
            <a:gdLst/>
            <a:ahLst/>
            <a:cxnLst/>
            <a:rect l="l" t="t" r="r" b="b"/>
            <a:pathLst>
              <a:path w="410985" h="410985">
                <a:moveTo>
                  <a:pt x="0" y="0"/>
                </a:moveTo>
                <a:lnTo>
                  <a:pt x="410984" y="0"/>
                </a:lnTo>
                <a:lnTo>
                  <a:pt x="410984" y="410985"/>
                </a:lnTo>
                <a:lnTo>
                  <a:pt x="0" y="4109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9896709" y="5522968"/>
            <a:ext cx="410985" cy="410985"/>
          </a:xfrm>
          <a:custGeom>
            <a:avLst/>
            <a:gdLst/>
            <a:ahLst/>
            <a:cxnLst/>
            <a:rect l="l" t="t" r="r" b="b"/>
            <a:pathLst>
              <a:path w="410985" h="410985">
                <a:moveTo>
                  <a:pt x="0" y="0"/>
                </a:moveTo>
                <a:lnTo>
                  <a:pt x="410984" y="0"/>
                </a:lnTo>
                <a:lnTo>
                  <a:pt x="410984" y="410985"/>
                </a:lnTo>
                <a:lnTo>
                  <a:pt x="0" y="4109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455221" y="6512793"/>
            <a:ext cx="410985" cy="410985"/>
          </a:xfrm>
          <a:custGeom>
            <a:avLst/>
            <a:gdLst/>
            <a:ahLst/>
            <a:cxnLst/>
            <a:rect l="l" t="t" r="r" b="b"/>
            <a:pathLst>
              <a:path w="410985" h="410985">
                <a:moveTo>
                  <a:pt x="0" y="0"/>
                </a:moveTo>
                <a:lnTo>
                  <a:pt x="410984" y="0"/>
                </a:lnTo>
                <a:lnTo>
                  <a:pt x="410984" y="410985"/>
                </a:lnTo>
                <a:lnTo>
                  <a:pt x="0" y="4109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9896709" y="6510259"/>
            <a:ext cx="410985" cy="410985"/>
          </a:xfrm>
          <a:custGeom>
            <a:avLst/>
            <a:gdLst/>
            <a:ahLst/>
            <a:cxnLst/>
            <a:rect l="l" t="t" r="r" b="b"/>
            <a:pathLst>
              <a:path w="410985" h="410985">
                <a:moveTo>
                  <a:pt x="0" y="0"/>
                </a:moveTo>
                <a:lnTo>
                  <a:pt x="410984" y="0"/>
                </a:lnTo>
                <a:lnTo>
                  <a:pt x="410984" y="410985"/>
                </a:lnTo>
                <a:lnTo>
                  <a:pt x="0" y="4109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455221" y="7500084"/>
            <a:ext cx="410985" cy="410985"/>
          </a:xfrm>
          <a:custGeom>
            <a:avLst/>
            <a:gdLst/>
            <a:ahLst/>
            <a:cxnLst/>
            <a:rect l="l" t="t" r="r" b="b"/>
            <a:pathLst>
              <a:path w="410985" h="410985">
                <a:moveTo>
                  <a:pt x="0" y="0"/>
                </a:moveTo>
                <a:lnTo>
                  <a:pt x="410984" y="0"/>
                </a:lnTo>
                <a:lnTo>
                  <a:pt x="410984" y="410984"/>
                </a:lnTo>
                <a:lnTo>
                  <a:pt x="0" y="4109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9896709" y="7497550"/>
            <a:ext cx="410985" cy="410985"/>
          </a:xfrm>
          <a:custGeom>
            <a:avLst/>
            <a:gdLst/>
            <a:ahLst/>
            <a:cxnLst/>
            <a:rect l="l" t="t" r="r" b="b"/>
            <a:pathLst>
              <a:path w="410985" h="410985">
                <a:moveTo>
                  <a:pt x="0" y="0"/>
                </a:moveTo>
                <a:lnTo>
                  <a:pt x="410984" y="0"/>
                </a:lnTo>
                <a:lnTo>
                  <a:pt x="410984" y="410984"/>
                </a:lnTo>
                <a:lnTo>
                  <a:pt x="0" y="4109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3442499" y="2129699"/>
            <a:ext cx="11403003" cy="122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04"/>
              </a:lnSpc>
              <a:spcBef>
                <a:spcPct val="0"/>
              </a:spcBef>
            </a:pPr>
            <a:r>
              <a:rPr lang="en-US" sz="721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เนื้อหาการนำเสนอ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442499" y="1032131"/>
            <a:ext cx="11403003" cy="122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04"/>
              </a:lnSpc>
              <a:spcBef>
                <a:spcPct val="0"/>
              </a:spcBef>
            </a:pPr>
            <a:r>
              <a:rPr lang="en-US" sz="721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Overview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145955" y="4508552"/>
            <a:ext cx="6405544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ความเป็นมาและความสำคัญของปัญหา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587443" y="4507936"/>
            <a:ext cx="6405544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วิธีดำเนินการวิจัย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145955" y="5497146"/>
            <a:ext cx="6405544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วัตถุประสงค์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0587443" y="5494612"/>
            <a:ext cx="6405544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กรอบแนวคิดการวิจัย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145955" y="6481902"/>
            <a:ext cx="6405544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สมมติฐานของการวิจัย/คำถามการวิจัย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0587443" y="6479368"/>
            <a:ext cx="6405544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นิยามศัพท์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145955" y="7466659"/>
            <a:ext cx="6405544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ขอบเขตของงานวิจัย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587443" y="7464125"/>
            <a:ext cx="6405544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ประโยชน์ที่คาดว่าจะได้รับ</a:t>
            </a:r>
          </a:p>
        </p:txBody>
      </p:sp>
      <p:sp>
        <p:nvSpPr>
          <p:cNvPr id="46" name="Freeform 46"/>
          <p:cNvSpPr/>
          <p:nvPr/>
        </p:nvSpPr>
        <p:spPr>
          <a:xfrm rot="3603463" flipH="1">
            <a:off x="9410893" y="-5254786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4"/>
                </a:lnTo>
                <a:lnTo>
                  <a:pt x="16328528" y="9695064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TextBox 48"/>
          <p:cNvSpPr txBox="1"/>
          <p:nvPr/>
        </p:nvSpPr>
        <p:spPr>
          <a:xfrm>
            <a:off x="16586597" y="9220200"/>
            <a:ext cx="152400" cy="19050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0290" y="5071595"/>
            <a:ext cx="10206916" cy="3769141"/>
            <a:chOff x="0" y="0"/>
            <a:chExt cx="2386501" cy="8812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6501" cy="881271"/>
            </a:xfrm>
            <a:custGeom>
              <a:avLst/>
              <a:gdLst/>
              <a:ahLst/>
              <a:cxnLst/>
              <a:rect l="l" t="t" r="r" b="b"/>
              <a:pathLst>
                <a:path w="2386501" h="881271">
                  <a:moveTo>
                    <a:pt x="29581" y="0"/>
                  </a:moveTo>
                  <a:lnTo>
                    <a:pt x="2356920" y="0"/>
                  </a:lnTo>
                  <a:cubicBezTo>
                    <a:pt x="2373257" y="0"/>
                    <a:pt x="2386501" y="13244"/>
                    <a:pt x="2386501" y="29581"/>
                  </a:cubicBezTo>
                  <a:lnTo>
                    <a:pt x="2386501" y="851690"/>
                  </a:lnTo>
                  <a:cubicBezTo>
                    <a:pt x="2386501" y="859535"/>
                    <a:pt x="2383385" y="867059"/>
                    <a:pt x="2377837" y="872607"/>
                  </a:cubicBezTo>
                  <a:cubicBezTo>
                    <a:pt x="2372290" y="878155"/>
                    <a:pt x="2364766" y="881271"/>
                    <a:pt x="2356920" y="881271"/>
                  </a:cubicBezTo>
                  <a:lnTo>
                    <a:pt x="29581" y="881271"/>
                  </a:lnTo>
                  <a:cubicBezTo>
                    <a:pt x="21736" y="881271"/>
                    <a:pt x="14212" y="878155"/>
                    <a:pt x="8664" y="872607"/>
                  </a:cubicBezTo>
                  <a:cubicBezTo>
                    <a:pt x="3117" y="867059"/>
                    <a:pt x="0" y="859535"/>
                    <a:pt x="0" y="851690"/>
                  </a:cubicBezTo>
                  <a:lnTo>
                    <a:pt x="0" y="29581"/>
                  </a:lnTo>
                  <a:cubicBezTo>
                    <a:pt x="0" y="21736"/>
                    <a:pt x="3117" y="14212"/>
                    <a:pt x="8664" y="8664"/>
                  </a:cubicBezTo>
                  <a:cubicBezTo>
                    <a:pt x="14212" y="3117"/>
                    <a:pt x="21736" y="0"/>
                    <a:pt x="29581" y="0"/>
                  </a:cubicBezTo>
                  <a:close/>
                </a:path>
              </a:pathLst>
            </a:custGeom>
            <a:blipFill>
              <a:blip r:embed="rId3"/>
              <a:stretch>
                <a:fillRect t="-98" b="-9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45955" y="3724888"/>
            <a:ext cx="6508301" cy="813307"/>
            <a:chOff x="0" y="0"/>
            <a:chExt cx="3252123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52123" cy="406400"/>
            </a:xfrm>
            <a:custGeom>
              <a:avLst/>
              <a:gdLst/>
              <a:ahLst/>
              <a:cxnLst/>
              <a:rect l="l" t="t" r="r" b="b"/>
              <a:pathLst>
                <a:path w="3252123" h="406400">
                  <a:moveTo>
                    <a:pt x="3048923" y="0"/>
                  </a:moveTo>
                  <a:cubicBezTo>
                    <a:pt x="3161148" y="0"/>
                    <a:pt x="3252123" y="90976"/>
                    <a:pt x="3252123" y="203200"/>
                  </a:cubicBezTo>
                  <a:cubicBezTo>
                    <a:pt x="3252123" y="315424"/>
                    <a:pt x="3161148" y="406400"/>
                    <a:pt x="30489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5212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45955" y="2375460"/>
            <a:ext cx="6508301" cy="813307"/>
            <a:chOff x="0" y="0"/>
            <a:chExt cx="3252123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52123" cy="406400"/>
            </a:xfrm>
            <a:custGeom>
              <a:avLst/>
              <a:gdLst/>
              <a:ahLst/>
              <a:cxnLst/>
              <a:rect l="l" t="t" r="r" b="b"/>
              <a:pathLst>
                <a:path w="3252123" h="406400">
                  <a:moveTo>
                    <a:pt x="3048923" y="0"/>
                  </a:moveTo>
                  <a:cubicBezTo>
                    <a:pt x="3161148" y="0"/>
                    <a:pt x="3252123" y="90976"/>
                    <a:pt x="3252123" y="203200"/>
                  </a:cubicBezTo>
                  <a:cubicBezTo>
                    <a:pt x="3252123" y="315424"/>
                    <a:pt x="3161148" y="406400"/>
                    <a:pt x="304892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5212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647764" y="1844303"/>
            <a:ext cx="6611536" cy="531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3"/>
              </a:lnSpc>
              <a:spcBef>
                <a:spcPct val="0"/>
              </a:spcBef>
            </a:pPr>
            <a:r>
              <a:rPr lang="en-US" sz="3088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1. ความเป็นมาและความสำคัญของปัญหา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47764" y="3311861"/>
            <a:ext cx="6951690" cy="3421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8"/>
              </a:lnSpc>
              <a:spcBef>
                <a:spcPct val="0"/>
              </a:spcBef>
            </a:pPr>
            <a:r>
              <a:rPr lang="en-US" sz="21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      โลกปัจจุบันเป็นยุคที่มีการสร้างข้อมูลจำนวนมหาศาล ข้อมูลจึงกลายเป็นทรัพยากรที่มีความสำคัญ ซึ่งประเทศไทยได้มีการผลักดันพัฒนาประเทศมุ่งเน้นการนำเทคโนโลยีดิจิทัลมาเป็นกลไกสำคัญเพิ่มประสิทธิภาพการบริหารจัดการในด้านต่างๆ รวมถึงด้วยคุณภาพการศึกษา ในส่วนของกระทรวงอุดมศึกษา ได้มีกฎกระทรวงว่าด้วยการเปิดเผยและการส่งข้อมูลการอุดมศึกษา เพื่อเป็นฐานข้อมูลกลางของประเทศ สะท้อนถึงความมุ่งมั่นในการยกระดับคุณภาพและมาตรฐานการใช้ข้อมูลในการขับเคลื่อนสำหรับการบริหารมหาวิทยาลัย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47764" y="2815088"/>
            <a:ext cx="5033971" cy="37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8"/>
              </a:lnSpc>
              <a:spcBef>
                <a:spcPct val="0"/>
              </a:spcBef>
            </a:pPr>
            <a:r>
              <a:rPr lang="en-US" sz="2163" b="1">
                <a:solidFill>
                  <a:srgbClr val="0F64B7"/>
                </a:solidFill>
                <a:latin typeface="Roboto Bold"/>
                <a:ea typeface="Roboto Bold"/>
                <a:cs typeface="Roboto Bold"/>
                <a:sym typeface="Roboto Bold"/>
              </a:rPr>
              <a:t>ข้อมูลจึงกลายเป็นทรัพยากรที่มีความสำคัญ</a:t>
            </a:r>
          </a:p>
        </p:txBody>
      </p:sp>
      <p:sp>
        <p:nvSpPr>
          <p:cNvPr id="14" name="Freeform 14"/>
          <p:cNvSpPr/>
          <p:nvPr/>
        </p:nvSpPr>
        <p:spPr>
          <a:xfrm rot="3603463" flipH="1">
            <a:off x="9435190" y="-6337662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4"/>
                </a:lnTo>
                <a:lnTo>
                  <a:pt x="16328528" y="9695064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647764" y="6885940"/>
            <a:ext cx="6951690" cy="1897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8"/>
              </a:lnSpc>
              <a:spcBef>
                <a:spcPct val="0"/>
              </a:spcBef>
            </a:pPr>
            <a:r>
              <a:rPr lang="en-US" sz="21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        ในส่วนของมหาวิทยาลัยการเปลี่ยนแปลงด้านเทคโนโลยีอย่างรวดเร็ว ส่งผลให้ต้องปรับตัวสู่การเป็นมหาวิทยาลัยดิจิทัล ที่ใช้เทคโนโลยีสารสนเทศและข้อมูลเป็นฐานในการบริหารจัดการ ซึ่งภาระกิจหลักของมหาวิทยาลัย คือ การบริหารหลักสูตร เพราะเกี่ยวข้องกับคุณภาพการศึกษาของนักศึกษา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45955" y="3895158"/>
            <a:ext cx="6508301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รายงานสารสนเทศเชิงยุทธศาสตร์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45955" y="2591768"/>
            <a:ext cx="6508301" cy="333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2"/>
              </a:lnSpc>
              <a:spcBef>
                <a:spcPct val="0"/>
              </a:spcBef>
            </a:pPr>
            <a:r>
              <a:rPr lang="en-US" sz="18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กฎกระทรวงว่าด้วยการเปิดเผยและการส่งข้อมูลการอุดมศึกษา </a:t>
            </a:r>
          </a:p>
        </p:txBody>
      </p:sp>
      <p:sp>
        <p:nvSpPr>
          <p:cNvPr id="18" name="Freeform 18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603463" flipH="1">
            <a:off x="9510135" y="-5645206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3"/>
                </a:lnTo>
                <a:lnTo>
                  <a:pt x="16328528" y="9695063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420042" y="354290"/>
            <a:ext cx="5579157" cy="5331629"/>
            <a:chOff x="0" y="0"/>
            <a:chExt cx="720784" cy="68880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0784" cy="688806"/>
            </a:xfrm>
            <a:custGeom>
              <a:avLst/>
              <a:gdLst/>
              <a:ahLst/>
              <a:cxnLst/>
              <a:rect l="l" t="t" r="r" b="b"/>
              <a:pathLst>
                <a:path w="720784" h="688806">
                  <a:moveTo>
                    <a:pt x="54118" y="0"/>
                  </a:moveTo>
                  <a:lnTo>
                    <a:pt x="666666" y="0"/>
                  </a:lnTo>
                  <a:cubicBezTo>
                    <a:pt x="696555" y="0"/>
                    <a:pt x="720784" y="24230"/>
                    <a:pt x="720784" y="54118"/>
                  </a:cubicBezTo>
                  <a:lnTo>
                    <a:pt x="720784" y="634687"/>
                  </a:lnTo>
                  <a:cubicBezTo>
                    <a:pt x="720784" y="664576"/>
                    <a:pt x="696555" y="688806"/>
                    <a:pt x="666666" y="688806"/>
                  </a:cubicBezTo>
                  <a:lnTo>
                    <a:pt x="54118" y="688806"/>
                  </a:lnTo>
                  <a:cubicBezTo>
                    <a:pt x="24230" y="688806"/>
                    <a:pt x="0" y="664576"/>
                    <a:pt x="0" y="634687"/>
                  </a:cubicBezTo>
                  <a:lnTo>
                    <a:pt x="0" y="54118"/>
                  </a:lnTo>
                  <a:cubicBezTo>
                    <a:pt x="0" y="24230"/>
                    <a:pt x="24230" y="0"/>
                    <a:pt x="54118" y="0"/>
                  </a:cubicBezTo>
                  <a:close/>
                </a:path>
              </a:pathLst>
            </a:custGeom>
            <a:blipFill>
              <a:blip r:embed="rId4"/>
              <a:stretch>
                <a:fillRect t="-2255" b="-22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 rot="-7402271" flipH="1">
            <a:off x="-8052519" y="6282912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3"/>
                </a:lnTo>
                <a:lnTo>
                  <a:pt x="16328528" y="9695063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56201" y="6047869"/>
            <a:ext cx="4969063" cy="3210431"/>
            <a:chOff x="0" y="0"/>
            <a:chExt cx="1308725" cy="8455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08724" cy="845546"/>
            </a:xfrm>
            <a:custGeom>
              <a:avLst/>
              <a:gdLst/>
              <a:ahLst/>
              <a:cxnLst/>
              <a:rect l="l" t="t" r="r" b="b"/>
              <a:pathLst>
                <a:path w="1308724" h="845546">
                  <a:moveTo>
                    <a:pt x="21812" y="0"/>
                  </a:moveTo>
                  <a:lnTo>
                    <a:pt x="1286912" y="0"/>
                  </a:lnTo>
                  <a:cubicBezTo>
                    <a:pt x="1298959" y="0"/>
                    <a:pt x="1308724" y="9766"/>
                    <a:pt x="1308724" y="21812"/>
                  </a:cubicBezTo>
                  <a:lnTo>
                    <a:pt x="1308724" y="823733"/>
                  </a:lnTo>
                  <a:cubicBezTo>
                    <a:pt x="1308724" y="835780"/>
                    <a:pt x="1298959" y="845546"/>
                    <a:pt x="1286912" y="845546"/>
                  </a:cubicBezTo>
                  <a:lnTo>
                    <a:pt x="21812" y="845546"/>
                  </a:lnTo>
                  <a:cubicBezTo>
                    <a:pt x="9766" y="845546"/>
                    <a:pt x="0" y="835780"/>
                    <a:pt x="0" y="823733"/>
                  </a:cubicBezTo>
                  <a:lnTo>
                    <a:pt x="0" y="21812"/>
                  </a:lnTo>
                  <a:cubicBezTo>
                    <a:pt x="0" y="9766"/>
                    <a:pt x="9766" y="0"/>
                    <a:pt x="21812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1308725" cy="893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59468" y="6047869"/>
            <a:ext cx="4969063" cy="3210431"/>
            <a:chOff x="0" y="0"/>
            <a:chExt cx="1308725" cy="84554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8724" cy="845546"/>
            </a:xfrm>
            <a:custGeom>
              <a:avLst/>
              <a:gdLst/>
              <a:ahLst/>
              <a:cxnLst/>
              <a:rect l="l" t="t" r="r" b="b"/>
              <a:pathLst>
                <a:path w="1308724" h="845546">
                  <a:moveTo>
                    <a:pt x="21812" y="0"/>
                  </a:moveTo>
                  <a:lnTo>
                    <a:pt x="1286912" y="0"/>
                  </a:lnTo>
                  <a:cubicBezTo>
                    <a:pt x="1298959" y="0"/>
                    <a:pt x="1308724" y="9766"/>
                    <a:pt x="1308724" y="21812"/>
                  </a:cubicBezTo>
                  <a:lnTo>
                    <a:pt x="1308724" y="823733"/>
                  </a:lnTo>
                  <a:cubicBezTo>
                    <a:pt x="1308724" y="835780"/>
                    <a:pt x="1298959" y="845546"/>
                    <a:pt x="1286912" y="845546"/>
                  </a:cubicBezTo>
                  <a:lnTo>
                    <a:pt x="21812" y="845546"/>
                  </a:lnTo>
                  <a:cubicBezTo>
                    <a:pt x="9766" y="845546"/>
                    <a:pt x="0" y="835780"/>
                    <a:pt x="0" y="823733"/>
                  </a:cubicBezTo>
                  <a:lnTo>
                    <a:pt x="0" y="21812"/>
                  </a:lnTo>
                  <a:cubicBezTo>
                    <a:pt x="0" y="9766"/>
                    <a:pt x="9766" y="0"/>
                    <a:pt x="21812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308725" cy="893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916774" y="6047869"/>
            <a:ext cx="1208490" cy="1208490"/>
            <a:chOff x="0" y="0"/>
            <a:chExt cx="318285" cy="31828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8285" cy="318285"/>
            </a:xfrm>
            <a:custGeom>
              <a:avLst/>
              <a:gdLst/>
              <a:ahLst/>
              <a:cxnLst/>
              <a:rect l="l" t="t" r="r" b="b"/>
              <a:pathLst>
                <a:path w="318285" h="318285">
                  <a:moveTo>
                    <a:pt x="89688" y="0"/>
                  </a:moveTo>
                  <a:lnTo>
                    <a:pt x="228598" y="0"/>
                  </a:lnTo>
                  <a:cubicBezTo>
                    <a:pt x="278131" y="0"/>
                    <a:pt x="318285" y="40155"/>
                    <a:pt x="318285" y="89688"/>
                  </a:cubicBezTo>
                  <a:lnTo>
                    <a:pt x="318285" y="228598"/>
                  </a:lnTo>
                  <a:cubicBezTo>
                    <a:pt x="318285" y="278131"/>
                    <a:pt x="278131" y="318285"/>
                    <a:pt x="228598" y="318285"/>
                  </a:cubicBezTo>
                  <a:lnTo>
                    <a:pt x="89688" y="318285"/>
                  </a:lnTo>
                  <a:cubicBezTo>
                    <a:pt x="40155" y="318285"/>
                    <a:pt x="0" y="278131"/>
                    <a:pt x="0" y="228598"/>
                  </a:cubicBezTo>
                  <a:lnTo>
                    <a:pt x="0" y="89688"/>
                  </a:lnTo>
                  <a:cubicBezTo>
                    <a:pt x="0" y="40155"/>
                    <a:pt x="40155" y="0"/>
                    <a:pt x="8968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318285" cy="36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8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420042" y="6047869"/>
            <a:ext cx="1208490" cy="1208490"/>
            <a:chOff x="0" y="0"/>
            <a:chExt cx="318285" cy="31828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18285" cy="318285"/>
            </a:xfrm>
            <a:custGeom>
              <a:avLst/>
              <a:gdLst/>
              <a:ahLst/>
              <a:cxnLst/>
              <a:rect l="l" t="t" r="r" b="b"/>
              <a:pathLst>
                <a:path w="318285" h="318285">
                  <a:moveTo>
                    <a:pt x="89688" y="0"/>
                  </a:moveTo>
                  <a:lnTo>
                    <a:pt x="228598" y="0"/>
                  </a:lnTo>
                  <a:cubicBezTo>
                    <a:pt x="278131" y="0"/>
                    <a:pt x="318285" y="40155"/>
                    <a:pt x="318285" y="89688"/>
                  </a:cubicBezTo>
                  <a:lnTo>
                    <a:pt x="318285" y="228598"/>
                  </a:lnTo>
                  <a:cubicBezTo>
                    <a:pt x="318285" y="278131"/>
                    <a:pt x="278131" y="318285"/>
                    <a:pt x="228598" y="318285"/>
                  </a:cubicBezTo>
                  <a:lnTo>
                    <a:pt x="89688" y="318285"/>
                  </a:lnTo>
                  <a:cubicBezTo>
                    <a:pt x="40155" y="318285"/>
                    <a:pt x="0" y="278131"/>
                    <a:pt x="0" y="228598"/>
                  </a:cubicBezTo>
                  <a:lnTo>
                    <a:pt x="0" y="89688"/>
                  </a:lnTo>
                  <a:cubicBezTo>
                    <a:pt x="0" y="40155"/>
                    <a:pt x="40155" y="0"/>
                    <a:pt x="8968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18285" cy="36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8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162736" y="6047869"/>
            <a:ext cx="4969063" cy="3210431"/>
            <a:chOff x="0" y="0"/>
            <a:chExt cx="1308725" cy="84554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308724" cy="845546"/>
            </a:xfrm>
            <a:custGeom>
              <a:avLst/>
              <a:gdLst/>
              <a:ahLst/>
              <a:cxnLst/>
              <a:rect l="l" t="t" r="r" b="b"/>
              <a:pathLst>
                <a:path w="1308724" h="845546">
                  <a:moveTo>
                    <a:pt x="21812" y="0"/>
                  </a:moveTo>
                  <a:lnTo>
                    <a:pt x="1286912" y="0"/>
                  </a:lnTo>
                  <a:cubicBezTo>
                    <a:pt x="1298959" y="0"/>
                    <a:pt x="1308724" y="9766"/>
                    <a:pt x="1308724" y="21812"/>
                  </a:cubicBezTo>
                  <a:lnTo>
                    <a:pt x="1308724" y="823733"/>
                  </a:lnTo>
                  <a:cubicBezTo>
                    <a:pt x="1308724" y="835780"/>
                    <a:pt x="1298959" y="845546"/>
                    <a:pt x="1286912" y="845546"/>
                  </a:cubicBezTo>
                  <a:lnTo>
                    <a:pt x="21812" y="845546"/>
                  </a:lnTo>
                  <a:cubicBezTo>
                    <a:pt x="9766" y="845546"/>
                    <a:pt x="0" y="835780"/>
                    <a:pt x="0" y="823733"/>
                  </a:cubicBezTo>
                  <a:lnTo>
                    <a:pt x="0" y="21812"/>
                  </a:lnTo>
                  <a:cubicBezTo>
                    <a:pt x="0" y="9766"/>
                    <a:pt x="9766" y="0"/>
                    <a:pt x="21812" y="0"/>
                  </a:cubicBezTo>
                  <a:close/>
                </a:path>
              </a:pathLst>
            </a:custGeom>
            <a:ln w="1905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308725" cy="8931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8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923309" y="6047869"/>
            <a:ext cx="1208490" cy="1208490"/>
            <a:chOff x="0" y="0"/>
            <a:chExt cx="318285" cy="31828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8285" cy="318285"/>
            </a:xfrm>
            <a:custGeom>
              <a:avLst/>
              <a:gdLst/>
              <a:ahLst/>
              <a:cxnLst/>
              <a:rect l="l" t="t" r="r" b="b"/>
              <a:pathLst>
                <a:path w="318285" h="318285">
                  <a:moveTo>
                    <a:pt x="89688" y="0"/>
                  </a:moveTo>
                  <a:lnTo>
                    <a:pt x="228598" y="0"/>
                  </a:lnTo>
                  <a:cubicBezTo>
                    <a:pt x="278131" y="0"/>
                    <a:pt x="318285" y="40155"/>
                    <a:pt x="318285" y="89688"/>
                  </a:cubicBezTo>
                  <a:lnTo>
                    <a:pt x="318285" y="228598"/>
                  </a:lnTo>
                  <a:cubicBezTo>
                    <a:pt x="318285" y="278131"/>
                    <a:pt x="278131" y="318285"/>
                    <a:pt x="228598" y="318285"/>
                  </a:cubicBezTo>
                  <a:lnTo>
                    <a:pt x="89688" y="318285"/>
                  </a:lnTo>
                  <a:cubicBezTo>
                    <a:pt x="40155" y="318285"/>
                    <a:pt x="0" y="278131"/>
                    <a:pt x="0" y="228598"/>
                  </a:cubicBezTo>
                  <a:lnTo>
                    <a:pt x="0" y="89688"/>
                  </a:lnTo>
                  <a:cubicBezTo>
                    <a:pt x="0" y="40155"/>
                    <a:pt x="40155" y="0"/>
                    <a:pt x="8968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318285" cy="365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8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252622" y="6393446"/>
            <a:ext cx="536795" cy="517336"/>
          </a:xfrm>
          <a:custGeom>
            <a:avLst/>
            <a:gdLst/>
            <a:ahLst/>
            <a:cxnLst/>
            <a:rect l="l" t="t" r="r" b="b"/>
            <a:pathLst>
              <a:path w="536795" h="517336">
                <a:moveTo>
                  <a:pt x="0" y="0"/>
                </a:moveTo>
                <a:lnTo>
                  <a:pt x="536795" y="0"/>
                </a:lnTo>
                <a:lnTo>
                  <a:pt x="536795" y="517336"/>
                </a:lnTo>
                <a:lnTo>
                  <a:pt x="0" y="5173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0755889" y="6393446"/>
            <a:ext cx="536795" cy="517336"/>
          </a:xfrm>
          <a:custGeom>
            <a:avLst/>
            <a:gdLst/>
            <a:ahLst/>
            <a:cxnLst/>
            <a:rect l="l" t="t" r="r" b="b"/>
            <a:pathLst>
              <a:path w="536795" h="517336">
                <a:moveTo>
                  <a:pt x="0" y="0"/>
                </a:moveTo>
                <a:lnTo>
                  <a:pt x="536795" y="0"/>
                </a:lnTo>
                <a:lnTo>
                  <a:pt x="536795" y="517336"/>
                </a:lnTo>
                <a:lnTo>
                  <a:pt x="0" y="5173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6259157" y="6393446"/>
            <a:ext cx="536795" cy="517336"/>
          </a:xfrm>
          <a:custGeom>
            <a:avLst/>
            <a:gdLst/>
            <a:ahLst/>
            <a:cxnLst/>
            <a:rect l="l" t="t" r="r" b="b"/>
            <a:pathLst>
              <a:path w="536795" h="517336">
                <a:moveTo>
                  <a:pt x="0" y="0"/>
                </a:moveTo>
                <a:lnTo>
                  <a:pt x="536794" y="0"/>
                </a:lnTo>
                <a:lnTo>
                  <a:pt x="536794" y="517336"/>
                </a:lnTo>
                <a:lnTo>
                  <a:pt x="0" y="5173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1104900" y="2849708"/>
            <a:ext cx="7645938" cy="265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8"/>
              </a:lnSpc>
              <a:spcBef>
                <a:spcPct val="0"/>
              </a:spcBef>
            </a:pPr>
            <a:r>
              <a:rPr lang="en-US" sz="2163" dirty="0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63" dirty="0" err="1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การบริหารหลักสูตรต้องอาศัยข้อมูลจากหลายแหล่ง</a:t>
            </a:r>
            <a:r>
              <a:rPr lang="en-US" sz="2163" dirty="0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63" dirty="0" err="1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จากระบบต่างๆ</a:t>
            </a:r>
            <a:r>
              <a:rPr lang="en-US" sz="2163" dirty="0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63" dirty="0" err="1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ภายในมหาวิทยาลัย</a:t>
            </a:r>
            <a:r>
              <a:rPr lang="en-US" sz="2163" dirty="0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เช่น </a:t>
            </a:r>
            <a:r>
              <a:rPr lang="en-US" sz="2163" dirty="0" err="1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ฐานข้อมูลการรับสมัคร</a:t>
            </a:r>
            <a:r>
              <a:rPr lang="en-US" sz="2163" dirty="0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63" dirty="0" err="1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ฐานข้อมูลทะเบียน</a:t>
            </a:r>
            <a:r>
              <a:rPr lang="en-US" sz="2163" dirty="0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63" dirty="0" err="1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ฐานข้อมูลบัณฑิต</a:t>
            </a:r>
            <a:r>
              <a:rPr lang="en-US" sz="2163" dirty="0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63" dirty="0" err="1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ฐานข้อมูลบุคลากร</a:t>
            </a:r>
            <a:r>
              <a:rPr lang="en-US" sz="2163" dirty="0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63" dirty="0" err="1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ฐานข้อมูลหลักสูตร</a:t>
            </a:r>
            <a:r>
              <a:rPr lang="en-US" sz="2163" dirty="0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63" dirty="0" err="1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ฐานข้อมูลวิจัย</a:t>
            </a:r>
            <a:r>
              <a:rPr lang="en-US" sz="2163" dirty="0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63" dirty="0" err="1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รวมไปถึงข้อมูลตามส่วนงานต่างๆ</a:t>
            </a:r>
            <a:r>
              <a:rPr lang="en-US" sz="2163" dirty="0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63" dirty="0" err="1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ข้อมูลทุนการศึกษา</a:t>
            </a:r>
            <a:r>
              <a:rPr lang="en-US" sz="2163" dirty="0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63" dirty="0" err="1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ข้อมูลประกันคุณภาพ</a:t>
            </a:r>
            <a:r>
              <a:rPr lang="en-US" sz="2163" dirty="0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63" dirty="0" err="1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และข้อมูลมหาวิทยาลัย</a:t>
            </a:r>
            <a:r>
              <a:rPr lang="en-US" sz="2163" dirty="0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เพื่อนำข้อมูลเหล่านี้มาใช้ประโยชน์ในการบริหารอย่างมีข้อมูลรองรับ</a:t>
            </a:r>
          </a:p>
          <a:p>
            <a:pPr algn="l">
              <a:lnSpc>
                <a:spcPts val="3028"/>
              </a:lnSpc>
              <a:spcBef>
                <a:spcPct val="0"/>
              </a:spcBef>
            </a:pPr>
            <a:endParaRPr lang="en-US" sz="2163" dirty="0">
              <a:solidFill>
                <a:srgbClr val="6363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478729" y="7657337"/>
            <a:ext cx="4324007" cy="90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8"/>
              </a:lnSpc>
              <a:spcBef>
                <a:spcPct val="0"/>
              </a:spcBef>
            </a:pPr>
            <a:r>
              <a:rPr lang="en-US" sz="17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ฐานข้อมูลการรับสมัคร ฐานข้อมูลทะเบียน ฐานข้อมูลบัณฑิต ฐานข้อมูลบุคลากร ฐานข้อมูลหลักสูตร ฐานข้อมูลวิจัย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981996" y="7657337"/>
            <a:ext cx="4324007" cy="602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8"/>
              </a:lnSpc>
              <a:spcBef>
                <a:spcPct val="0"/>
              </a:spcBef>
            </a:pPr>
            <a:r>
              <a:rPr lang="en-US" sz="17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ข้อมูลทุนการศึกษา ข้อมูลประกันคุณภาพ และข้อมูลมหาวิทยาลัย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78729" y="6369643"/>
            <a:ext cx="2904645" cy="96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8"/>
              </a:lnSpc>
            </a:pPr>
            <a:r>
              <a:rPr lang="en-US" sz="2763" b="1">
                <a:solidFill>
                  <a:srgbClr val="0F64B7"/>
                </a:solidFill>
                <a:latin typeface="Roboto Bold"/>
                <a:ea typeface="Roboto Bold"/>
                <a:cs typeface="Roboto Bold"/>
                <a:sym typeface="Roboto Bold"/>
              </a:rPr>
              <a:t>ฐานข้อมูล</a:t>
            </a:r>
          </a:p>
          <a:p>
            <a:pPr algn="l">
              <a:lnSpc>
                <a:spcPts val="3868"/>
              </a:lnSpc>
              <a:spcBef>
                <a:spcPct val="0"/>
              </a:spcBef>
            </a:pPr>
            <a:r>
              <a:rPr lang="en-US" sz="2763" b="1">
                <a:solidFill>
                  <a:srgbClr val="0F64B7"/>
                </a:solidFill>
                <a:latin typeface="Roboto Bold"/>
                <a:ea typeface="Roboto Bold"/>
                <a:cs typeface="Roboto Bold"/>
                <a:sym typeface="Roboto Bold"/>
              </a:rPr>
              <a:t>จากระบบต่างๆ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981996" y="6369643"/>
            <a:ext cx="2416872" cy="96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8"/>
              </a:lnSpc>
              <a:spcBef>
                <a:spcPct val="0"/>
              </a:spcBef>
            </a:pPr>
            <a:r>
              <a:rPr lang="en-US" sz="2763" b="1">
                <a:solidFill>
                  <a:srgbClr val="0F64B7"/>
                </a:solidFill>
                <a:latin typeface="Roboto Bold"/>
                <a:ea typeface="Roboto Bold"/>
                <a:cs typeface="Roboto Bold"/>
                <a:sym typeface="Roboto Bold"/>
              </a:rPr>
              <a:t>ข้อมูลจากส่วนงานภายใน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485264" y="7657337"/>
            <a:ext cx="4324007" cy="90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8"/>
              </a:lnSpc>
              <a:spcBef>
                <a:spcPct val="0"/>
              </a:spcBef>
            </a:pPr>
            <a:r>
              <a:rPr lang="en-US" sz="17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ความต้องการของตลาดแรงงาน ความพึงพอใจของผู้ใช้งานบัณฑิต เกณฑ์มาตราฐานหลักสูตรระดับอุดมศึกษา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485264" y="6369643"/>
            <a:ext cx="3154989" cy="48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8"/>
              </a:lnSpc>
              <a:spcBef>
                <a:spcPct val="0"/>
              </a:spcBef>
            </a:pPr>
            <a:r>
              <a:rPr lang="en-US" sz="2763" b="1">
                <a:solidFill>
                  <a:srgbClr val="0F64B7"/>
                </a:solidFill>
                <a:latin typeface="Roboto Bold"/>
                <a:ea typeface="Roboto Bold"/>
                <a:cs typeface="Roboto Bold"/>
                <a:sym typeface="Roboto Bold"/>
              </a:rPr>
              <a:t>ข้อมูลจากภายนอก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04900" y="2025720"/>
            <a:ext cx="7277100" cy="504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3"/>
              </a:lnSpc>
              <a:spcBef>
                <a:spcPct val="0"/>
              </a:spcBef>
            </a:pPr>
            <a:r>
              <a:rPr lang="en-US" sz="3088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1. </a:t>
            </a:r>
            <a:r>
              <a:rPr lang="en-US" sz="3088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ความเป็นมาและความสำคัญของปัญหา</a:t>
            </a:r>
            <a:endParaRPr lang="en-US" sz="3088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36" name="Freeform 36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9724791" flipH="1">
            <a:off x="8995805" y="5821076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3"/>
                </a:lnTo>
                <a:lnTo>
                  <a:pt x="16328528" y="9695063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877419" y="5295005"/>
            <a:ext cx="7282833" cy="3641250"/>
            <a:chOff x="0" y="0"/>
            <a:chExt cx="995354" cy="49765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5354" cy="497654"/>
            </a:xfrm>
            <a:custGeom>
              <a:avLst/>
              <a:gdLst/>
              <a:ahLst/>
              <a:cxnLst/>
              <a:rect l="l" t="t" r="r" b="b"/>
              <a:pathLst>
                <a:path w="995354" h="497654">
                  <a:moveTo>
                    <a:pt x="41458" y="0"/>
                  </a:moveTo>
                  <a:lnTo>
                    <a:pt x="953896" y="0"/>
                  </a:lnTo>
                  <a:cubicBezTo>
                    <a:pt x="976792" y="0"/>
                    <a:pt x="995354" y="18562"/>
                    <a:pt x="995354" y="41458"/>
                  </a:cubicBezTo>
                  <a:lnTo>
                    <a:pt x="995354" y="456196"/>
                  </a:lnTo>
                  <a:cubicBezTo>
                    <a:pt x="995354" y="479093"/>
                    <a:pt x="976792" y="497654"/>
                    <a:pt x="953896" y="497654"/>
                  </a:cubicBezTo>
                  <a:lnTo>
                    <a:pt x="41458" y="497654"/>
                  </a:lnTo>
                  <a:cubicBezTo>
                    <a:pt x="18562" y="497654"/>
                    <a:pt x="0" y="479093"/>
                    <a:pt x="0" y="456196"/>
                  </a:cubicBezTo>
                  <a:lnTo>
                    <a:pt x="0" y="41458"/>
                  </a:lnTo>
                  <a:cubicBezTo>
                    <a:pt x="0" y="18562"/>
                    <a:pt x="18562" y="0"/>
                    <a:pt x="41458" y="0"/>
                  </a:cubicBezTo>
                  <a:close/>
                </a:path>
              </a:pathLst>
            </a:custGeom>
            <a:blipFill>
              <a:blip r:embed="rId4"/>
              <a:stretch>
                <a:fillRect t="-2" b="-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5718593"/>
            <a:ext cx="3867261" cy="3558932"/>
            <a:chOff x="0" y="0"/>
            <a:chExt cx="400443" cy="3685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0443" cy="368516"/>
            </a:xfrm>
            <a:custGeom>
              <a:avLst/>
              <a:gdLst/>
              <a:ahLst/>
              <a:cxnLst/>
              <a:rect l="l" t="t" r="r" b="b"/>
              <a:pathLst>
                <a:path w="400443" h="368516">
                  <a:moveTo>
                    <a:pt x="78075" y="0"/>
                  </a:moveTo>
                  <a:lnTo>
                    <a:pt x="322368" y="0"/>
                  </a:lnTo>
                  <a:cubicBezTo>
                    <a:pt x="343075" y="0"/>
                    <a:pt x="362933" y="8226"/>
                    <a:pt x="377575" y="22868"/>
                  </a:cubicBezTo>
                  <a:cubicBezTo>
                    <a:pt x="392217" y="37509"/>
                    <a:pt x="400443" y="57368"/>
                    <a:pt x="400443" y="78075"/>
                  </a:cubicBezTo>
                  <a:lnTo>
                    <a:pt x="400443" y="290442"/>
                  </a:lnTo>
                  <a:cubicBezTo>
                    <a:pt x="400443" y="311148"/>
                    <a:pt x="392217" y="331007"/>
                    <a:pt x="377575" y="345649"/>
                  </a:cubicBezTo>
                  <a:cubicBezTo>
                    <a:pt x="362933" y="360291"/>
                    <a:pt x="343075" y="368516"/>
                    <a:pt x="322368" y="368516"/>
                  </a:cubicBezTo>
                  <a:lnTo>
                    <a:pt x="78075" y="368516"/>
                  </a:lnTo>
                  <a:cubicBezTo>
                    <a:pt x="57368" y="368516"/>
                    <a:pt x="37509" y="360291"/>
                    <a:pt x="22868" y="345649"/>
                  </a:cubicBezTo>
                  <a:cubicBezTo>
                    <a:pt x="8226" y="331007"/>
                    <a:pt x="0" y="311148"/>
                    <a:pt x="0" y="290442"/>
                  </a:cubicBezTo>
                  <a:lnTo>
                    <a:pt x="0" y="78075"/>
                  </a:lnTo>
                  <a:cubicBezTo>
                    <a:pt x="0" y="57368"/>
                    <a:pt x="8226" y="37509"/>
                    <a:pt x="22868" y="22868"/>
                  </a:cubicBezTo>
                  <a:cubicBezTo>
                    <a:pt x="37509" y="8226"/>
                    <a:pt x="57368" y="0"/>
                    <a:pt x="78075" y="0"/>
                  </a:cubicBezTo>
                  <a:close/>
                </a:path>
              </a:pathLst>
            </a:custGeom>
            <a:blipFill>
              <a:blip r:embed="rId5"/>
              <a:stretch>
                <a:fillRect l="-19063" r="-1906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1028700"/>
            <a:ext cx="3867261" cy="5232857"/>
            <a:chOff x="0" y="0"/>
            <a:chExt cx="1018538" cy="13782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18538" cy="1378201"/>
            </a:xfrm>
            <a:custGeom>
              <a:avLst/>
              <a:gdLst/>
              <a:ahLst/>
              <a:cxnLst/>
              <a:rect l="l" t="t" r="r" b="b"/>
              <a:pathLst>
                <a:path w="1018538" h="1378201">
                  <a:moveTo>
                    <a:pt x="76073" y="0"/>
                  </a:moveTo>
                  <a:lnTo>
                    <a:pt x="942465" y="0"/>
                  </a:lnTo>
                  <a:cubicBezTo>
                    <a:pt x="984479" y="0"/>
                    <a:pt x="1018538" y="34059"/>
                    <a:pt x="1018538" y="76073"/>
                  </a:cubicBezTo>
                  <a:lnTo>
                    <a:pt x="1018538" y="1302128"/>
                  </a:lnTo>
                  <a:cubicBezTo>
                    <a:pt x="1018538" y="1344142"/>
                    <a:pt x="984479" y="1378201"/>
                    <a:pt x="942465" y="1378201"/>
                  </a:cubicBezTo>
                  <a:lnTo>
                    <a:pt x="76073" y="1378201"/>
                  </a:lnTo>
                  <a:cubicBezTo>
                    <a:pt x="34059" y="1378201"/>
                    <a:pt x="0" y="1344142"/>
                    <a:pt x="0" y="1302128"/>
                  </a:cubicBezTo>
                  <a:lnTo>
                    <a:pt x="0" y="76073"/>
                  </a:lnTo>
                  <a:cubicBezTo>
                    <a:pt x="0" y="34059"/>
                    <a:pt x="34059" y="0"/>
                    <a:pt x="7607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18538" cy="14163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392039" y="1028700"/>
            <a:ext cx="3867261" cy="8248824"/>
            <a:chOff x="0" y="0"/>
            <a:chExt cx="1018538" cy="21725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18538" cy="2172530"/>
            </a:xfrm>
            <a:custGeom>
              <a:avLst/>
              <a:gdLst/>
              <a:ahLst/>
              <a:cxnLst/>
              <a:rect l="l" t="t" r="r" b="b"/>
              <a:pathLst>
                <a:path w="1018538" h="2172530">
                  <a:moveTo>
                    <a:pt x="76073" y="0"/>
                  </a:moveTo>
                  <a:lnTo>
                    <a:pt x="942465" y="0"/>
                  </a:lnTo>
                  <a:cubicBezTo>
                    <a:pt x="984479" y="0"/>
                    <a:pt x="1018538" y="34059"/>
                    <a:pt x="1018538" y="76073"/>
                  </a:cubicBezTo>
                  <a:lnTo>
                    <a:pt x="1018538" y="2096457"/>
                  </a:lnTo>
                  <a:cubicBezTo>
                    <a:pt x="1018538" y="2138471"/>
                    <a:pt x="984479" y="2172530"/>
                    <a:pt x="942465" y="2172530"/>
                  </a:cubicBezTo>
                  <a:lnTo>
                    <a:pt x="76073" y="2172530"/>
                  </a:lnTo>
                  <a:cubicBezTo>
                    <a:pt x="34059" y="2172530"/>
                    <a:pt x="0" y="2138471"/>
                    <a:pt x="0" y="2096457"/>
                  </a:cubicBezTo>
                  <a:lnTo>
                    <a:pt x="0" y="76073"/>
                  </a:lnTo>
                  <a:cubicBezTo>
                    <a:pt x="0" y="34059"/>
                    <a:pt x="34059" y="0"/>
                    <a:pt x="7607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270000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018538" cy="2210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2475394"/>
            <a:ext cx="6829020" cy="2736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8"/>
              </a:lnSpc>
              <a:spcBef>
                <a:spcPct val="0"/>
              </a:spcBef>
            </a:pPr>
            <a:r>
              <a:rPr lang="en-US" sz="17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แต่เนื่องจากข้อมูลกระจัดกระจายอยู่ในหลายระบบ การดึงข้อมูลจากฐานข้อมูลโดยตรงเพื่อใช้ในการวิเคราะห์หรือจัดทำรายงาน อาจส่งผลกระทบต่อประสิทธิภาพของระบบ เนื่องจากฐานข้อมูลได้รับการออกแบบเพื่อรองรับการจัดเก็บข้อมูลเป็นหลัก อีกทั้งโครงสร้างข้อมูลยังไม่ได้ถูกออกแบบมาเพื่อรองรับการประมวลผลวิเคราะห์เชิงลึก ทำให้การสืบค้นข้อมูลที่ซับซ้อน การวิเคราะห์แนวโน้ม และการคาดการณ์ในระยะยาวเป็นไปได้อย่างจำกัด ดังนั้นการสร้างคลังข้อมูล (Data warehouse ) เป็นโครงสร้างพื้นฐาน จึงมีความจำเป็นและสำคัญ เพราะมีคุณสมบัติในการ จัดเก็บข้อมูล รวบรวมจากหลายแหล่งเข้าด้วยกัน และสามารถนำข้อมูลไปวิเคราะห์เชิงลึกได้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29404" y="2982079"/>
            <a:ext cx="2859565" cy="2736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8"/>
              </a:lnSpc>
              <a:spcBef>
                <a:spcPct val="0"/>
              </a:spcBef>
            </a:pPr>
            <a:r>
              <a:rPr lang="en-US" sz="176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กระบวนการ ETL (Extract, Transform, Load)</a:t>
            </a:r>
          </a:p>
          <a:p>
            <a:pPr algn="l">
              <a:lnSpc>
                <a:spcPts val="2468"/>
              </a:lnSpc>
              <a:spcBef>
                <a:spcPct val="0"/>
              </a:spcBef>
            </a:pPr>
            <a:r>
              <a:rPr lang="en-US" sz="176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1. Extract คือการดึงข้อมูลดิบออกมาจากแหล่งข้อมูลต้นทาง</a:t>
            </a:r>
          </a:p>
          <a:p>
            <a:pPr algn="l">
              <a:lnSpc>
                <a:spcPts val="2468"/>
              </a:lnSpc>
              <a:spcBef>
                <a:spcPct val="0"/>
              </a:spcBef>
            </a:pPr>
            <a:r>
              <a:rPr lang="en-US" sz="176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2. Transform คือการนำข้อมูลดิบมาทำความสะอาดและปรับเปลี่ยนให้อยู่ในโครงสร้าง</a:t>
            </a:r>
          </a:p>
          <a:p>
            <a:pPr algn="l">
              <a:lnSpc>
                <a:spcPts val="2468"/>
              </a:lnSpc>
              <a:spcBef>
                <a:spcPct val="0"/>
              </a:spcBef>
            </a:pPr>
            <a:r>
              <a:rPr lang="en-US" sz="176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3. Load การนำข้อมูลที่สมบูรณ์ ไปบันทึกลงในคลังข้อมูล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977444" y="2863292"/>
            <a:ext cx="2696452" cy="243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8"/>
              </a:lnSpc>
              <a:spcBef>
                <a:spcPct val="0"/>
              </a:spcBef>
            </a:pPr>
            <a:r>
              <a:rPr lang="en-US" sz="176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ตึองพึ่งพาแรงงานเจ้าหน้าที่เทคโนโลยีสารสนเทศที่มีความเชี่ยวชาญในการเขียนสคริปต์ด้วยมือ เช่น การใช้ภาษา SQL, Python แม้จะให้ความยืดหยุ่นในการปรับแต่งสูง แต่มีความล่าช้า และมีโอกาศเกิดข้อผิดพลาดได้ง่าย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977444" y="5647430"/>
            <a:ext cx="2696452" cy="2126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8"/>
              </a:lnSpc>
              <a:spcBef>
                <a:spcPct val="0"/>
              </a:spcBef>
            </a:pPr>
            <a:r>
              <a:rPr lang="en-US" sz="176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จากปัญหาความล่าช้า การนำข้อมูลมาใช้ประโยชน์ ในการวิเคราะห์ข้อมูลเชิงลึก เพื่อสนับสนุนการบริหารหลักสูตร  ไม่สามารถตอบสนองความต้องการเชิงบริหารได้อย่างทันท่วงที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29404" y="1545455"/>
            <a:ext cx="2859565" cy="96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8"/>
              </a:lnSpc>
              <a:spcBef>
                <a:spcPct val="0"/>
              </a:spcBef>
            </a:pPr>
            <a:r>
              <a:rPr lang="en-US" sz="2763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ETL หัวใจสำคัญในการสร้างคลังข้อมูล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977444" y="1545455"/>
            <a:ext cx="2696452" cy="96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8"/>
              </a:lnSpc>
              <a:spcBef>
                <a:spcPct val="0"/>
              </a:spcBef>
            </a:pPr>
            <a:r>
              <a:rPr lang="en-US" sz="2763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ข้อจำกัด กระบวนการ ETL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7418" y="1763896"/>
            <a:ext cx="7681177" cy="504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3"/>
              </a:lnSpc>
              <a:spcBef>
                <a:spcPct val="0"/>
              </a:spcBef>
            </a:pPr>
            <a:r>
              <a:rPr lang="en-US" sz="3088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1. </a:t>
            </a:r>
            <a:r>
              <a:rPr lang="en-US" sz="3088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ความเป็นมาและความสำคัญของปัญหา</a:t>
            </a:r>
            <a:endParaRPr lang="en-US" sz="3088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56201" y="2256970"/>
            <a:ext cx="7874273" cy="4806077"/>
            <a:chOff x="0" y="0"/>
            <a:chExt cx="815356" cy="4976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5356" cy="497654"/>
            </a:xfrm>
            <a:custGeom>
              <a:avLst/>
              <a:gdLst/>
              <a:ahLst/>
              <a:cxnLst/>
              <a:rect l="l" t="t" r="r" b="b"/>
              <a:pathLst>
                <a:path w="815356" h="497654">
                  <a:moveTo>
                    <a:pt x="38344" y="0"/>
                  </a:moveTo>
                  <a:lnTo>
                    <a:pt x="777012" y="0"/>
                  </a:lnTo>
                  <a:cubicBezTo>
                    <a:pt x="787181" y="0"/>
                    <a:pt x="796934" y="4040"/>
                    <a:pt x="804125" y="11231"/>
                  </a:cubicBezTo>
                  <a:cubicBezTo>
                    <a:pt x="811316" y="18422"/>
                    <a:pt x="815356" y="28175"/>
                    <a:pt x="815356" y="38344"/>
                  </a:cubicBezTo>
                  <a:lnTo>
                    <a:pt x="815356" y="459310"/>
                  </a:lnTo>
                  <a:cubicBezTo>
                    <a:pt x="815356" y="480487"/>
                    <a:pt x="798189" y="497654"/>
                    <a:pt x="777012" y="497654"/>
                  </a:cubicBezTo>
                  <a:lnTo>
                    <a:pt x="38344" y="497654"/>
                  </a:lnTo>
                  <a:cubicBezTo>
                    <a:pt x="17167" y="497654"/>
                    <a:pt x="0" y="480487"/>
                    <a:pt x="0" y="459310"/>
                  </a:cubicBezTo>
                  <a:lnTo>
                    <a:pt x="0" y="38344"/>
                  </a:lnTo>
                  <a:cubicBezTo>
                    <a:pt x="0" y="28175"/>
                    <a:pt x="4040" y="18422"/>
                    <a:pt x="11231" y="11231"/>
                  </a:cubicBezTo>
                  <a:cubicBezTo>
                    <a:pt x="18422" y="4040"/>
                    <a:pt x="28175" y="0"/>
                    <a:pt x="38344" y="0"/>
                  </a:cubicBezTo>
                  <a:close/>
                </a:path>
              </a:pathLst>
            </a:custGeom>
            <a:blipFill>
              <a:blip r:embed="rId3"/>
              <a:stretch>
                <a:fillRect l="-4374" r="-437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0381" y="4660008"/>
            <a:ext cx="6053131" cy="709332"/>
            <a:chOff x="0" y="0"/>
            <a:chExt cx="346804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68040" cy="406400"/>
            </a:xfrm>
            <a:custGeom>
              <a:avLst/>
              <a:gdLst/>
              <a:ahLst/>
              <a:cxnLst/>
              <a:rect l="l" t="t" r="r" b="b"/>
              <a:pathLst>
                <a:path w="3468040" h="406400">
                  <a:moveTo>
                    <a:pt x="3264840" y="0"/>
                  </a:moveTo>
                  <a:cubicBezTo>
                    <a:pt x="3377064" y="0"/>
                    <a:pt x="3468040" y="90976"/>
                    <a:pt x="3468040" y="203200"/>
                  </a:cubicBezTo>
                  <a:cubicBezTo>
                    <a:pt x="3468040" y="315424"/>
                    <a:pt x="3377064" y="406400"/>
                    <a:pt x="32648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46804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0381" y="6564158"/>
            <a:ext cx="6053131" cy="709332"/>
            <a:chOff x="0" y="0"/>
            <a:chExt cx="3468040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68040" cy="406400"/>
            </a:xfrm>
            <a:custGeom>
              <a:avLst/>
              <a:gdLst/>
              <a:ahLst/>
              <a:cxnLst/>
              <a:rect l="l" t="t" r="r" b="b"/>
              <a:pathLst>
                <a:path w="3468040" h="406400">
                  <a:moveTo>
                    <a:pt x="3264840" y="0"/>
                  </a:moveTo>
                  <a:cubicBezTo>
                    <a:pt x="3377064" y="0"/>
                    <a:pt x="3468040" y="90976"/>
                    <a:pt x="3468040" y="203200"/>
                  </a:cubicBezTo>
                  <a:cubicBezTo>
                    <a:pt x="3468040" y="315424"/>
                    <a:pt x="3377064" y="406400"/>
                    <a:pt x="326484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46804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469644" y="4809182"/>
            <a:ext cx="410985" cy="410985"/>
          </a:xfrm>
          <a:custGeom>
            <a:avLst/>
            <a:gdLst/>
            <a:ahLst/>
            <a:cxnLst/>
            <a:rect l="l" t="t" r="r" b="b"/>
            <a:pathLst>
              <a:path w="410985" h="410985">
                <a:moveTo>
                  <a:pt x="0" y="0"/>
                </a:moveTo>
                <a:lnTo>
                  <a:pt x="410985" y="0"/>
                </a:lnTo>
                <a:lnTo>
                  <a:pt x="410985" y="410985"/>
                </a:lnTo>
                <a:lnTo>
                  <a:pt x="0" y="4109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469644" y="6713332"/>
            <a:ext cx="410985" cy="410985"/>
          </a:xfrm>
          <a:custGeom>
            <a:avLst/>
            <a:gdLst/>
            <a:ahLst/>
            <a:cxnLst/>
            <a:rect l="l" t="t" r="r" b="b"/>
            <a:pathLst>
              <a:path w="410985" h="410985">
                <a:moveTo>
                  <a:pt x="0" y="0"/>
                </a:moveTo>
                <a:lnTo>
                  <a:pt x="410985" y="0"/>
                </a:lnTo>
                <a:lnTo>
                  <a:pt x="410985" y="410985"/>
                </a:lnTo>
                <a:lnTo>
                  <a:pt x="0" y="4109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0381" y="2666447"/>
            <a:ext cx="6927734" cy="173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  <a:spcBef>
                <a:spcPct val="0"/>
              </a:spcBef>
            </a:pPr>
            <a:r>
              <a:rPr lang="en-US" sz="248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ปัจจุบันมีเทคโนโลยีปัญญาประดิษฐ์ ในรูปแบบตัวแทน เรียกว่า </a:t>
            </a:r>
            <a:r>
              <a:rPr lang="en-US" sz="2488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AI Agent</a:t>
            </a:r>
            <a:r>
              <a:rPr lang="en-US" sz="248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ที่มีความสามารถใน</a:t>
            </a:r>
            <a:r>
              <a:rPr lang="en-US" sz="2488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การรับรู้สภาพแวดล้อม ตัดสินใจ และดำเนินการอย่างอัตโนมัติ </a:t>
            </a:r>
            <a:r>
              <a:rPr lang="en-US" sz="248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เพื่อบรรลุเป้าหมายที่กำหนด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052615" y="4780826"/>
            <a:ext cx="5280897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เอเจนต์ปัญญาประดิษฐ์ ( Agents AI)</a:t>
            </a:r>
          </a:p>
        </p:txBody>
      </p:sp>
      <p:sp>
        <p:nvSpPr>
          <p:cNvPr id="15" name="Freeform 15"/>
          <p:cNvSpPr/>
          <p:nvPr/>
        </p:nvSpPr>
        <p:spPr>
          <a:xfrm rot="3603463" flipH="1">
            <a:off x="9996069" y="-5822943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4"/>
                </a:lnTo>
                <a:lnTo>
                  <a:pt x="16328528" y="9695064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156201" y="7740986"/>
            <a:ext cx="7874273" cy="151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8"/>
              </a:lnSpc>
              <a:spcBef>
                <a:spcPct val="0"/>
              </a:spcBef>
            </a:pPr>
            <a:r>
              <a:rPr lang="en-US" sz="17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งานวิจัยนี้มุ่งเน้นการพัฒนาระบบที่สามารถรวบรวมข้อมูลจากแหล่งต่าง ๆ ได้อย่างเป็นระบบเพิ่มความชาญฉลาดในการจัดการข้อมูลด้วยเอเจนต์ปัญญาประดิษฐ์เข้ากับกระบวนการ ETL เพื่อจัดเก็บเป็นคลังข้อมูลที่สมบูรณ์   ไปจนถึงการวิเคราะห์ข้อมูลเชิงลึกจากการทำเหมืองข้อมูล เพื่อวิเคราะห์ข้อมูลและนำข้อมูลไปช่วยในการบริหารหลักสูตรอย่างมีประสิทธิภาพ และสอดคล้องกับบริบทของมหาวิทยาลัยดิจิทัล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52615" y="6684975"/>
            <a:ext cx="5280897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การทำเหมืองข้อมูล (Data Mining)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0381" y="5551670"/>
            <a:ext cx="6053131" cy="709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8"/>
              </a:lnSpc>
              <a:spcBef>
                <a:spcPct val="0"/>
              </a:spcBef>
            </a:pPr>
            <a:r>
              <a:rPr lang="en-US" sz="20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ผู้วิจัยจึงมีความสนใจจะนำมาประยุกต์ใช้กับระบบคลังข้อมูล เพื่อช่วยเพิ่มความชาญฉลาดให้กับกระบวนการ ETL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0381" y="7455820"/>
            <a:ext cx="6053131" cy="1795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8"/>
              </a:lnSpc>
              <a:spcBef>
                <a:spcPct val="0"/>
              </a:spcBef>
            </a:pPr>
            <a:r>
              <a:rPr lang="en-US" sz="20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และเพิ่มคุณค่าให้กับข้อมูล โดยนำมาใช้ประโยชน์ในการ การจำแนกประเภท (Classification) การจัดกลุ่ม (Clustering) การหาความสัมพันธ์ (Association Rule Mining) และการพยากรณ์ (Prediction) สำหรับใช้ในบริหารหลักสูตรให้มีประสิทธิภาพยิ่งขึ้น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50952" y="1725813"/>
            <a:ext cx="7298847" cy="504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3"/>
              </a:lnSpc>
              <a:spcBef>
                <a:spcPct val="0"/>
              </a:spcBef>
            </a:pPr>
            <a:r>
              <a:rPr lang="en-US" sz="3088" b="1" dirty="0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1. </a:t>
            </a:r>
            <a:r>
              <a:rPr lang="en-US" sz="3088" b="1" dirty="0" err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ความเป็นมาและความสำคัญของปัญหา</a:t>
            </a:r>
            <a:endParaRPr lang="en-US" sz="3088" b="1" dirty="0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7402271" flipH="1">
            <a:off x="-8052519" y="6282912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3"/>
                </a:lnTo>
                <a:lnTo>
                  <a:pt x="16328528" y="9695063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56201" y="3383535"/>
            <a:ext cx="15975598" cy="1160660"/>
            <a:chOff x="0" y="0"/>
            <a:chExt cx="5593785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93785" cy="406400"/>
            </a:xfrm>
            <a:custGeom>
              <a:avLst/>
              <a:gdLst/>
              <a:ahLst/>
              <a:cxnLst/>
              <a:rect l="l" t="t" r="r" b="b"/>
              <a:pathLst>
                <a:path w="5593785" h="406400">
                  <a:moveTo>
                    <a:pt x="5390585" y="0"/>
                  </a:moveTo>
                  <a:cubicBezTo>
                    <a:pt x="5502809" y="0"/>
                    <a:pt x="5593785" y="90976"/>
                    <a:pt x="5593785" y="203200"/>
                  </a:cubicBezTo>
                  <a:cubicBezTo>
                    <a:pt x="5593785" y="315424"/>
                    <a:pt x="5502809" y="406400"/>
                    <a:pt x="53905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3810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5937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56201" y="4815325"/>
            <a:ext cx="15975598" cy="1160660"/>
            <a:chOff x="0" y="0"/>
            <a:chExt cx="5593785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93785" cy="406400"/>
            </a:xfrm>
            <a:custGeom>
              <a:avLst/>
              <a:gdLst/>
              <a:ahLst/>
              <a:cxnLst/>
              <a:rect l="l" t="t" r="r" b="b"/>
              <a:pathLst>
                <a:path w="5593785" h="406400">
                  <a:moveTo>
                    <a:pt x="5390585" y="0"/>
                  </a:moveTo>
                  <a:cubicBezTo>
                    <a:pt x="5502809" y="0"/>
                    <a:pt x="5593785" y="90976"/>
                    <a:pt x="5593785" y="203200"/>
                  </a:cubicBezTo>
                  <a:cubicBezTo>
                    <a:pt x="5593785" y="315424"/>
                    <a:pt x="5502809" y="406400"/>
                    <a:pt x="53905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3810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5937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4793" y="3557212"/>
            <a:ext cx="6015198" cy="813307"/>
            <a:chOff x="0" y="0"/>
            <a:chExt cx="3005725" cy="406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05725" cy="406400"/>
            </a:xfrm>
            <a:custGeom>
              <a:avLst/>
              <a:gdLst/>
              <a:ahLst/>
              <a:cxnLst/>
              <a:rect l="l" t="t" r="r" b="b"/>
              <a:pathLst>
                <a:path w="3005725" h="406400">
                  <a:moveTo>
                    <a:pt x="2802525" y="0"/>
                  </a:moveTo>
                  <a:cubicBezTo>
                    <a:pt x="2914749" y="0"/>
                    <a:pt x="3005725" y="90976"/>
                    <a:pt x="3005725" y="203200"/>
                  </a:cubicBezTo>
                  <a:cubicBezTo>
                    <a:pt x="3005725" y="315424"/>
                    <a:pt x="2914749" y="406400"/>
                    <a:pt x="28025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00572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64793" y="4989002"/>
            <a:ext cx="6015198" cy="813307"/>
            <a:chOff x="0" y="0"/>
            <a:chExt cx="3005725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05725" cy="406400"/>
            </a:xfrm>
            <a:custGeom>
              <a:avLst/>
              <a:gdLst/>
              <a:ahLst/>
              <a:cxnLst/>
              <a:rect l="l" t="t" r="r" b="b"/>
              <a:pathLst>
                <a:path w="3005725" h="406400">
                  <a:moveTo>
                    <a:pt x="2802525" y="0"/>
                  </a:moveTo>
                  <a:cubicBezTo>
                    <a:pt x="2914749" y="0"/>
                    <a:pt x="3005725" y="90976"/>
                    <a:pt x="3005725" y="203200"/>
                  </a:cubicBezTo>
                  <a:cubicBezTo>
                    <a:pt x="3005725" y="315424"/>
                    <a:pt x="2914749" y="406400"/>
                    <a:pt x="28025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00572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56201" y="6247115"/>
            <a:ext cx="15975598" cy="1160660"/>
            <a:chOff x="0" y="0"/>
            <a:chExt cx="5593785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593785" cy="406400"/>
            </a:xfrm>
            <a:custGeom>
              <a:avLst/>
              <a:gdLst/>
              <a:ahLst/>
              <a:cxnLst/>
              <a:rect l="l" t="t" r="r" b="b"/>
              <a:pathLst>
                <a:path w="5593785" h="406400">
                  <a:moveTo>
                    <a:pt x="5390585" y="0"/>
                  </a:moveTo>
                  <a:cubicBezTo>
                    <a:pt x="5502809" y="0"/>
                    <a:pt x="5593785" y="90976"/>
                    <a:pt x="5593785" y="203200"/>
                  </a:cubicBezTo>
                  <a:cubicBezTo>
                    <a:pt x="5593785" y="315424"/>
                    <a:pt x="5502809" y="406400"/>
                    <a:pt x="53905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3810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55937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56201" y="7674475"/>
            <a:ext cx="15975598" cy="1160660"/>
            <a:chOff x="0" y="0"/>
            <a:chExt cx="5593785" cy="406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593785" cy="406400"/>
            </a:xfrm>
            <a:custGeom>
              <a:avLst/>
              <a:gdLst/>
              <a:ahLst/>
              <a:cxnLst/>
              <a:rect l="l" t="t" r="r" b="b"/>
              <a:pathLst>
                <a:path w="5593785" h="406400">
                  <a:moveTo>
                    <a:pt x="5390585" y="0"/>
                  </a:moveTo>
                  <a:cubicBezTo>
                    <a:pt x="5502809" y="0"/>
                    <a:pt x="5593785" y="90976"/>
                    <a:pt x="5593785" y="203200"/>
                  </a:cubicBezTo>
                  <a:cubicBezTo>
                    <a:pt x="5593785" y="315424"/>
                    <a:pt x="5502809" y="406400"/>
                    <a:pt x="53905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ln w="38100" cap="sq">
              <a:gradFill>
                <a:gsLst>
                  <a:gs pos="0">
                    <a:srgbClr val="0F64B7">
                      <a:alpha val="100000"/>
                    </a:srgbClr>
                  </a:gs>
                  <a:gs pos="100000">
                    <a:srgbClr val="64AAF2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55937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64793" y="6420792"/>
            <a:ext cx="6015198" cy="813307"/>
            <a:chOff x="0" y="0"/>
            <a:chExt cx="3005725" cy="406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005725" cy="406400"/>
            </a:xfrm>
            <a:custGeom>
              <a:avLst/>
              <a:gdLst/>
              <a:ahLst/>
              <a:cxnLst/>
              <a:rect l="l" t="t" r="r" b="b"/>
              <a:pathLst>
                <a:path w="3005725" h="406400">
                  <a:moveTo>
                    <a:pt x="2802525" y="0"/>
                  </a:moveTo>
                  <a:cubicBezTo>
                    <a:pt x="2914749" y="0"/>
                    <a:pt x="3005725" y="90976"/>
                    <a:pt x="3005725" y="203200"/>
                  </a:cubicBezTo>
                  <a:cubicBezTo>
                    <a:pt x="3005725" y="315424"/>
                    <a:pt x="2914749" y="406400"/>
                    <a:pt x="28025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300572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64793" y="7848152"/>
            <a:ext cx="6015198" cy="813307"/>
            <a:chOff x="0" y="0"/>
            <a:chExt cx="3005725" cy="4064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005725" cy="406400"/>
            </a:xfrm>
            <a:custGeom>
              <a:avLst/>
              <a:gdLst/>
              <a:ahLst/>
              <a:cxnLst/>
              <a:rect l="l" t="t" r="r" b="b"/>
              <a:pathLst>
                <a:path w="3005725" h="406400">
                  <a:moveTo>
                    <a:pt x="2802525" y="0"/>
                  </a:moveTo>
                  <a:cubicBezTo>
                    <a:pt x="2914749" y="0"/>
                    <a:pt x="3005725" y="90976"/>
                    <a:pt x="3005725" y="203200"/>
                  </a:cubicBezTo>
                  <a:cubicBezTo>
                    <a:pt x="3005725" y="315424"/>
                    <a:pt x="2914749" y="406400"/>
                    <a:pt x="280252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300572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623053" y="3786515"/>
            <a:ext cx="354700" cy="354700"/>
          </a:xfrm>
          <a:custGeom>
            <a:avLst/>
            <a:gdLst/>
            <a:ahLst/>
            <a:cxnLst/>
            <a:rect l="l" t="t" r="r" b="b"/>
            <a:pathLst>
              <a:path w="354700" h="354700">
                <a:moveTo>
                  <a:pt x="0" y="0"/>
                </a:moveTo>
                <a:lnTo>
                  <a:pt x="354700" y="0"/>
                </a:lnTo>
                <a:lnTo>
                  <a:pt x="354700" y="354700"/>
                </a:lnTo>
                <a:lnTo>
                  <a:pt x="0" y="354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623053" y="5218305"/>
            <a:ext cx="354700" cy="354700"/>
          </a:xfrm>
          <a:custGeom>
            <a:avLst/>
            <a:gdLst/>
            <a:ahLst/>
            <a:cxnLst/>
            <a:rect l="l" t="t" r="r" b="b"/>
            <a:pathLst>
              <a:path w="354700" h="354700">
                <a:moveTo>
                  <a:pt x="0" y="0"/>
                </a:moveTo>
                <a:lnTo>
                  <a:pt x="354700" y="0"/>
                </a:lnTo>
                <a:lnTo>
                  <a:pt x="354700" y="354700"/>
                </a:lnTo>
                <a:lnTo>
                  <a:pt x="0" y="354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3442499" y="1318515"/>
            <a:ext cx="11403003" cy="122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04"/>
              </a:lnSpc>
              <a:spcBef>
                <a:spcPct val="0"/>
              </a:spcBef>
            </a:pPr>
            <a:r>
              <a:rPr lang="en-US" sz="721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2. วัตถุประสงค์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145955" y="3730016"/>
            <a:ext cx="4349773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1. เพื่อวิเคราะห์ระบบฐานข้อมูล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45955" y="5161806"/>
            <a:ext cx="4349773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2. เพื่อพัฒนากรอบแนวคิด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978044" y="3624775"/>
            <a:ext cx="835065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เพื่อวิเคราะห์ระบบฐานข้อมูลสำหรับการบริหารหลักสูตรรองรับมหาวิทยลัยดิจิทัล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78044" y="5059099"/>
            <a:ext cx="8350653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เพื่อพัฒนากรอบแนวคิดระบบคลังข้อมูลอัจฉริยะด้วยเทคโนโลยีเอเจนต์ปัญญาประดิษฐ์ เพื่อการบริหารหลักสูตรรองรับมหาวิทยาลัยดิจิทัล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145955" y="6593596"/>
            <a:ext cx="4349773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3. เพื่อพัฒนาระบบ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145955" y="8020956"/>
            <a:ext cx="4349773" cy="415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2"/>
              </a:lnSpc>
              <a:spcBef>
                <a:spcPct val="0"/>
              </a:spcBef>
            </a:pPr>
            <a:r>
              <a:rPr lang="en-US" sz="238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4. เพื่อศึกษาผล</a:t>
            </a:r>
          </a:p>
        </p:txBody>
      </p:sp>
      <p:sp>
        <p:nvSpPr>
          <p:cNvPr id="37" name="Freeform 37"/>
          <p:cNvSpPr/>
          <p:nvPr/>
        </p:nvSpPr>
        <p:spPr>
          <a:xfrm>
            <a:off x="1623053" y="6650095"/>
            <a:ext cx="354700" cy="354700"/>
          </a:xfrm>
          <a:custGeom>
            <a:avLst/>
            <a:gdLst/>
            <a:ahLst/>
            <a:cxnLst/>
            <a:rect l="l" t="t" r="r" b="b"/>
            <a:pathLst>
              <a:path w="354700" h="354700">
                <a:moveTo>
                  <a:pt x="0" y="0"/>
                </a:moveTo>
                <a:lnTo>
                  <a:pt x="354700" y="0"/>
                </a:lnTo>
                <a:lnTo>
                  <a:pt x="354700" y="354700"/>
                </a:lnTo>
                <a:lnTo>
                  <a:pt x="0" y="354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623053" y="8081886"/>
            <a:ext cx="354700" cy="354700"/>
          </a:xfrm>
          <a:custGeom>
            <a:avLst/>
            <a:gdLst/>
            <a:ahLst/>
            <a:cxnLst/>
            <a:rect l="l" t="t" r="r" b="b"/>
            <a:pathLst>
              <a:path w="354700" h="354700">
                <a:moveTo>
                  <a:pt x="0" y="0"/>
                </a:moveTo>
                <a:lnTo>
                  <a:pt x="354700" y="0"/>
                </a:lnTo>
                <a:lnTo>
                  <a:pt x="354700" y="354699"/>
                </a:lnTo>
                <a:lnTo>
                  <a:pt x="0" y="3546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7978044" y="6493423"/>
            <a:ext cx="8350653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เพื่อพัฒนาระบบคลังข้อมูลอัจฉริยะด้วยเทคโนโลยีเอเจนต์ปัญญาประดิษฐ์ เพื่อการบริหารหลักสูตรรองรับมหาวิทยาลัยดิจิทัล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978044" y="7927747"/>
            <a:ext cx="8350653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เพื่อศึกษาผลการใช้งานระบบคลังข้อมูลอัจฉริยะด้วยเทคโนโลยีเอเจนต์ปัญญาประดิษฐ์ เพื่อการบริหารหลักสูตรรองรับมหาวิทยาลัยดิจิทัล</a:t>
            </a:r>
          </a:p>
        </p:txBody>
      </p:sp>
      <p:sp>
        <p:nvSpPr>
          <p:cNvPr id="41" name="Freeform 41"/>
          <p:cNvSpPr/>
          <p:nvPr/>
        </p:nvSpPr>
        <p:spPr>
          <a:xfrm rot="3603463" flipH="1">
            <a:off x="9510135" y="-5645206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3"/>
                </a:lnTo>
                <a:lnTo>
                  <a:pt x="16328528" y="9695063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43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95320" y="6627528"/>
            <a:ext cx="901364" cy="901364"/>
            <a:chOff x="0" y="0"/>
            <a:chExt cx="237396" cy="2373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7396" cy="237396"/>
            </a:xfrm>
            <a:custGeom>
              <a:avLst/>
              <a:gdLst/>
              <a:ahLst/>
              <a:cxnLst/>
              <a:rect l="l" t="t" r="r" b="b"/>
              <a:pathLst>
                <a:path w="237396" h="237396">
                  <a:moveTo>
                    <a:pt x="118698" y="0"/>
                  </a:moveTo>
                  <a:lnTo>
                    <a:pt x="118698" y="0"/>
                  </a:lnTo>
                  <a:cubicBezTo>
                    <a:pt x="150179" y="0"/>
                    <a:pt x="180370" y="12506"/>
                    <a:pt x="202630" y="34766"/>
                  </a:cubicBezTo>
                  <a:cubicBezTo>
                    <a:pt x="224891" y="57026"/>
                    <a:pt x="237396" y="87217"/>
                    <a:pt x="237396" y="118698"/>
                  </a:cubicBezTo>
                  <a:lnTo>
                    <a:pt x="237396" y="118698"/>
                  </a:lnTo>
                  <a:cubicBezTo>
                    <a:pt x="237396" y="184253"/>
                    <a:pt x="184253" y="237396"/>
                    <a:pt x="118698" y="237396"/>
                  </a:cubicBezTo>
                  <a:lnTo>
                    <a:pt x="118698" y="237396"/>
                  </a:lnTo>
                  <a:cubicBezTo>
                    <a:pt x="53143" y="237396"/>
                    <a:pt x="0" y="184253"/>
                    <a:pt x="0" y="118698"/>
                  </a:cubicBezTo>
                  <a:lnTo>
                    <a:pt x="0" y="118698"/>
                  </a:lnTo>
                  <a:cubicBezTo>
                    <a:pt x="0" y="53143"/>
                    <a:pt x="53143" y="0"/>
                    <a:pt x="1186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7396" cy="285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6497522"/>
            <a:ext cx="901364" cy="901364"/>
            <a:chOff x="0" y="0"/>
            <a:chExt cx="237396" cy="2373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7396" cy="237396"/>
            </a:xfrm>
            <a:custGeom>
              <a:avLst/>
              <a:gdLst/>
              <a:ahLst/>
              <a:cxnLst/>
              <a:rect l="l" t="t" r="r" b="b"/>
              <a:pathLst>
                <a:path w="237396" h="237396">
                  <a:moveTo>
                    <a:pt x="118698" y="0"/>
                  </a:moveTo>
                  <a:lnTo>
                    <a:pt x="118698" y="0"/>
                  </a:lnTo>
                  <a:cubicBezTo>
                    <a:pt x="150179" y="0"/>
                    <a:pt x="180370" y="12506"/>
                    <a:pt x="202630" y="34766"/>
                  </a:cubicBezTo>
                  <a:cubicBezTo>
                    <a:pt x="224891" y="57026"/>
                    <a:pt x="237396" y="87217"/>
                    <a:pt x="237396" y="118698"/>
                  </a:cubicBezTo>
                  <a:lnTo>
                    <a:pt x="237396" y="118698"/>
                  </a:lnTo>
                  <a:cubicBezTo>
                    <a:pt x="237396" y="184253"/>
                    <a:pt x="184253" y="237396"/>
                    <a:pt x="118698" y="237396"/>
                  </a:cubicBezTo>
                  <a:lnTo>
                    <a:pt x="118698" y="237396"/>
                  </a:lnTo>
                  <a:cubicBezTo>
                    <a:pt x="53143" y="237396"/>
                    <a:pt x="0" y="184253"/>
                    <a:pt x="0" y="118698"/>
                  </a:cubicBezTo>
                  <a:lnTo>
                    <a:pt x="0" y="118698"/>
                  </a:lnTo>
                  <a:cubicBezTo>
                    <a:pt x="0" y="53143"/>
                    <a:pt x="53143" y="0"/>
                    <a:pt x="1186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37396" cy="285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95320" y="3306717"/>
            <a:ext cx="5561462" cy="2920761"/>
            <a:chOff x="0" y="0"/>
            <a:chExt cx="1013451" cy="5322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13451" cy="532243"/>
            </a:xfrm>
            <a:custGeom>
              <a:avLst/>
              <a:gdLst/>
              <a:ahLst/>
              <a:cxnLst/>
              <a:rect l="l" t="t" r="r" b="b"/>
              <a:pathLst>
                <a:path w="1013451" h="532243">
                  <a:moveTo>
                    <a:pt x="23665" y="0"/>
                  </a:moveTo>
                  <a:lnTo>
                    <a:pt x="989786" y="0"/>
                  </a:lnTo>
                  <a:cubicBezTo>
                    <a:pt x="996062" y="0"/>
                    <a:pt x="1002081" y="2493"/>
                    <a:pt x="1006519" y="6931"/>
                  </a:cubicBezTo>
                  <a:cubicBezTo>
                    <a:pt x="1010957" y="11369"/>
                    <a:pt x="1013451" y="17389"/>
                    <a:pt x="1013451" y="23665"/>
                  </a:cubicBezTo>
                  <a:lnTo>
                    <a:pt x="1013451" y="508578"/>
                  </a:lnTo>
                  <a:cubicBezTo>
                    <a:pt x="1013451" y="514854"/>
                    <a:pt x="1010957" y="520873"/>
                    <a:pt x="1006519" y="525311"/>
                  </a:cubicBezTo>
                  <a:cubicBezTo>
                    <a:pt x="1002081" y="529750"/>
                    <a:pt x="996062" y="532243"/>
                    <a:pt x="989786" y="532243"/>
                  </a:cubicBezTo>
                  <a:lnTo>
                    <a:pt x="23665" y="532243"/>
                  </a:lnTo>
                  <a:cubicBezTo>
                    <a:pt x="17389" y="532243"/>
                    <a:pt x="11369" y="529750"/>
                    <a:pt x="6931" y="525311"/>
                  </a:cubicBezTo>
                  <a:cubicBezTo>
                    <a:pt x="2493" y="520873"/>
                    <a:pt x="0" y="514854"/>
                    <a:pt x="0" y="508578"/>
                  </a:cubicBezTo>
                  <a:lnTo>
                    <a:pt x="0" y="23665"/>
                  </a:lnTo>
                  <a:cubicBezTo>
                    <a:pt x="0" y="17389"/>
                    <a:pt x="2493" y="11369"/>
                    <a:pt x="6931" y="6931"/>
                  </a:cubicBezTo>
                  <a:cubicBezTo>
                    <a:pt x="11369" y="2493"/>
                    <a:pt x="17389" y="0"/>
                    <a:pt x="23665" y="0"/>
                  </a:cubicBezTo>
                  <a:close/>
                </a:path>
              </a:pathLst>
            </a:custGeom>
            <a:blipFill>
              <a:blip r:embed="rId3"/>
              <a:stretch>
                <a:fillRect l="-619" r="-6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3306717"/>
            <a:ext cx="5672292" cy="2920761"/>
            <a:chOff x="0" y="0"/>
            <a:chExt cx="1033647" cy="5322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3647" cy="532243"/>
            </a:xfrm>
            <a:custGeom>
              <a:avLst/>
              <a:gdLst/>
              <a:ahLst/>
              <a:cxnLst/>
              <a:rect l="l" t="t" r="r" b="b"/>
              <a:pathLst>
                <a:path w="1033647" h="532243">
                  <a:moveTo>
                    <a:pt x="23203" y="0"/>
                  </a:moveTo>
                  <a:lnTo>
                    <a:pt x="1010444" y="0"/>
                  </a:lnTo>
                  <a:cubicBezTo>
                    <a:pt x="1016598" y="0"/>
                    <a:pt x="1022500" y="2445"/>
                    <a:pt x="1026851" y="6796"/>
                  </a:cubicBezTo>
                  <a:cubicBezTo>
                    <a:pt x="1031203" y="11147"/>
                    <a:pt x="1033647" y="17049"/>
                    <a:pt x="1033647" y="23203"/>
                  </a:cubicBezTo>
                  <a:lnTo>
                    <a:pt x="1033647" y="509040"/>
                  </a:lnTo>
                  <a:cubicBezTo>
                    <a:pt x="1033647" y="521855"/>
                    <a:pt x="1023259" y="532243"/>
                    <a:pt x="1010444" y="532243"/>
                  </a:cubicBezTo>
                  <a:lnTo>
                    <a:pt x="23203" y="532243"/>
                  </a:lnTo>
                  <a:cubicBezTo>
                    <a:pt x="17049" y="532243"/>
                    <a:pt x="11147" y="529798"/>
                    <a:pt x="6796" y="525447"/>
                  </a:cubicBezTo>
                  <a:cubicBezTo>
                    <a:pt x="2445" y="521096"/>
                    <a:pt x="0" y="515194"/>
                    <a:pt x="0" y="509040"/>
                  </a:cubicBezTo>
                  <a:lnTo>
                    <a:pt x="0" y="23203"/>
                  </a:lnTo>
                  <a:cubicBezTo>
                    <a:pt x="0" y="10388"/>
                    <a:pt x="10388" y="0"/>
                    <a:pt x="23203" y="0"/>
                  </a:cubicBezTo>
                  <a:close/>
                </a:path>
              </a:pathLst>
            </a:custGeom>
            <a:blipFill>
              <a:blip r:embed="rId4"/>
              <a:stretch>
                <a:fillRect t="-736" b="-7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 rot="3603463" flipH="1">
            <a:off x="9435190" y="-6337662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4"/>
                </a:lnTo>
                <a:lnTo>
                  <a:pt x="16328528" y="9695064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3976051" y="1635320"/>
            <a:ext cx="8608376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3. สมมติฐานของการวิจัย/คำถามการวิจัย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5320" y="7890024"/>
            <a:ext cx="7214050" cy="1212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8"/>
              </a:lnSpc>
              <a:spcBef>
                <a:spcPct val="0"/>
              </a:spcBef>
            </a:pPr>
            <a:r>
              <a:rPr lang="en-US" sz="17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เจ้าหน้าที่สามารถลดภาระงานและความผิดพลาดจากการจัดการข้อมูลด้วยมือ โดยเอเจนต์ปัญญาประดิษฐ์จะช่วยดำเนินการตรวจสอบคุณภาพข้อมูล คัดกรองข้อมูลที่ผิดปกติ แปลงรูปแบบข้อมูลและจัดเตรียมข้อมูลอย่างอัตโนมัติ ส่งผลให้ข้อมูลมีความถูกต้อง น่าเชื่อถือ และพร้อมใช้งานสำหรับการบริหารหลักสูตรได้อย่างมีประสิทธิภาพ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4000" y="7837036"/>
            <a:ext cx="8242762" cy="90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8"/>
              </a:lnSpc>
              <a:spcBef>
                <a:spcPct val="0"/>
              </a:spcBef>
            </a:pPr>
            <a:r>
              <a:rPr lang="en-US" sz="17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คณะกรรมการบริหารหลักสูตรสามารถเข้าถึงข้อมูลสารสนเทศและผลการวิเคราะห์ที่สำคัญต่อการบริหารหลักสูตรได้แบบเรียลไทม์ ช่วยให้สามารถติดตามผลการดำเนินงาน วิเคราะห์สถานการณ์ และใช้ข้อมูลประกอบการตัดสินใจได้อย่างรวดเร็ว ถูกต้องและมีประสิทธิภาพ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41824" y="6570378"/>
            <a:ext cx="5250627" cy="887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8"/>
              </a:lnSpc>
              <a:spcBef>
                <a:spcPct val="0"/>
              </a:spcBef>
            </a:pPr>
            <a:r>
              <a:rPr lang="en-US" sz="2563" b="1">
                <a:solidFill>
                  <a:srgbClr val="0F64B7"/>
                </a:solidFill>
                <a:latin typeface="Roboto Bold"/>
                <a:ea typeface="Roboto Bold"/>
                <a:cs typeface="Roboto Bold"/>
                <a:sym typeface="Roboto Bold"/>
              </a:rPr>
              <a:t>เจ้าหน้าที่สามารถลดภาระงานและความผิดพลาดจากการจัดการข้อมูลด้วยมือ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9432" y="6803741"/>
            <a:ext cx="693139" cy="48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  <a:spcBef>
                <a:spcPct val="0"/>
              </a:spcBef>
            </a:pPr>
            <a:r>
              <a:rPr lang="en-US" sz="2763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48112" y="6673734"/>
            <a:ext cx="693139" cy="48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  <a:spcBef>
                <a:spcPct val="0"/>
              </a:spcBef>
            </a:pPr>
            <a:r>
              <a:rPr lang="en-US" sz="2763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90504" y="6440372"/>
            <a:ext cx="5104135" cy="887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8"/>
              </a:lnSpc>
              <a:spcBef>
                <a:spcPct val="0"/>
              </a:spcBef>
            </a:pPr>
            <a:r>
              <a:rPr lang="en-US" sz="2563" b="1">
                <a:solidFill>
                  <a:srgbClr val="0F64B7"/>
                </a:solidFill>
                <a:latin typeface="Roboto Bold"/>
                <a:ea typeface="Roboto Bold"/>
                <a:cs typeface="Roboto Bold"/>
                <a:sym typeface="Roboto Bold"/>
              </a:rPr>
              <a:t>คณะกรรมการบริหารหลักสูตรสามารถเข้าถึงข้อมูลสารสนเทศ</a:t>
            </a:r>
          </a:p>
        </p:txBody>
      </p:sp>
      <p:sp>
        <p:nvSpPr>
          <p:cNvPr id="21" name="Freeform 21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13" b="-931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95320" y="6627528"/>
            <a:ext cx="901364" cy="901364"/>
            <a:chOff x="0" y="0"/>
            <a:chExt cx="237396" cy="2373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7396" cy="237396"/>
            </a:xfrm>
            <a:custGeom>
              <a:avLst/>
              <a:gdLst/>
              <a:ahLst/>
              <a:cxnLst/>
              <a:rect l="l" t="t" r="r" b="b"/>
              <a:pathLst>
                <a:path w="237396" h="237396">
                  <a:moveTo>
                    <a:pt x="118698" y="0"/>
                  </a:moveTo>
                  <a:lnTo>
                    <a:pt x="118698" y="0"/>
                  </a:lnTo>
                  <a:cubicBezTo>
                    <a:pt x="150179" y="0"/>
                    <a:pt x="180370" y="12506"/>
                    <a:pt x="202630" y="34766"/>
                  </a:cubicBezTo>
                  <a:cubicBezTo>
                    <a:pt x="224891" y="57026"/>
                    <a:pt x="237396" y="87217"/>
                    <a:pt x="237396" y="118698"/>
                  </a:cubicBezTo>
                  <a:lnTo>
                    <a:pt x="237396" y="118698"/>
                  </a:lnTo>
                  <a:cubicBezTo>
                    <a:pt x="237396" y="184253"/>
                    <a:pt x="184253" y="237396"/>
                    <a:pt x="118698" y="237396"/>
                  </a:cubicBezTo>
                  <a:lnTo>
                    <a:pt x="118698" y="237396"/>
                  </a:lnTo>
                  <a:cubicBezTo>
                    <a:pt x="53143" y="237396"/>
                    <a:pt x="0" y="184253"/>
                    <a:pt x="0" y="118698"/>
                  </a:cubicBezTo>
                  <a:lnTo>
                    <a:pt x="0" y="118698"/>
                  </a:lnTo>
                  <a:cubicBezTo>
                    <a:pt x="0" y="53143"/>
                    <a:pt x="53143" y="0"/>
                    <a:pt x="1186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7396" cy="285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6497522"/>
            <a:ext cx="901364" cy="901364"/>
            <a:chOff x="0" y="0"/>
            <a:chExt cx="237396" cy="2373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7396" cy="237396"/>
            </a:xfrm>
            <a:custGeom>
              <a:avLst/>
              <a:gdLst/>
              <a:ahLst/>
              <a:cxnLst/>
              <a:rect l="l" t="t" r="r" b="b"/>
              <a:pathLst>
                <a:path w="237396" h="237396">
                  <a:moveTo>
                    <a:pt x="118698" y="0"/>
                  </a:moveTo>
                  <a:lnTo>
                    <a:pt x="118698" y="0"/>
                  </a:lnTo>
                  <a:cubicBezTo>
                    <a:pt x="150179" y="0"/>
                    <a:pt x="180370" y="12506"/>
                    <a:pt x="202630" y="34766"/>
                  </a:cubicBezTo>
                  <a:cubicBezTo>
                    <a:pt x="224891" y="57026"/>
                    <a:pt x="237396" y="87217"/>
                    <a:pt x="237396" y="118698"/>
                  </a:cubicBezTo>
                  <a:lnTo>
                    <a:pt x="237396" y="118698"/>
                  </a:lnTo>
                  <a:cubicBezTo>
                    <a:pt x="237396" y="184253"/>
                    <a:pt x="184253" y="237396"/>
                    <a:pt x="118698" y="237396"/>
                  </a:cubicBezTo>
                  <a:lnTo>
                    <a:pt x="118698" y="237396"/>
                  </a:lnTo>
                  <a:cubicBezTo>
                    <a:pt x="53143" y="237396"/>
                    <a:pt x="0" y="184253"/>
                    <a:pt x="0" y="118698"/>
                  </a:cubicBezTo>
                  <a:lnTo>
                    <a:pt x="0" y="118698"/>
                  </a:lnTo>
                  <a:cubicBezTo>
                    <a:pt x="0" y="53143"/>
                    <a:pt x="53143" y="0"/>
                    <a:pt x="11869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F64B7">
                    <a:alpha val="100000"/>
                  </a:srgbClr>
                </a:gs>
                <a:gs pos="100000">
                  <a:srgbClr val="64AAF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37396" cy="285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28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95320" y="3306717"/>
            <a:ext cx="5561462" cy="2920761"/>
            <a:chOff x="0" y="0"/>
            <a:chExt cx="1013451" cy="5322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13451" cy="532243"/>
            </a:xfrm>
            <a:custGeom>
              <a:avLst/>
              <a:gdLst/>
              <a:ahLst/>
              <a:cxnLst/>
              <a:rect l="l" t="t" r="r" b="b"/>
              <a:pathLst>
                <a:path w="1013451" h="532243">
                  <a:moveTo>
                    <a:pt x="23665" y="0"/>
                  </a:moveTo>
                  <a:lnTo>
                    <a:pt x="989786" y="0"/>
                  </a:lnTo>
                  <a:cubicBezTo>
                    <a:pt x="996062" y="0"/>
                    <a:pt x="1002081" y="2493"/>
                    <a:pt x="1006519" y="6931"/>
                  </a:cubicBezTo>
                  <a:cubicBezTo>
                    <a:pt x="1010957" y="11369"/>
                    <a:pt x="1013451" y="17389"/>
                    <a:pt x="1013451" y="23665"/>
                  </a:cubicBezTo>
                  <a:lnTo>
                    <a:pt x="1013451" y="508578"/>
                  </a:lnTo>
                  <a:cubicBezTo>
                    <a:pt x="1013451" y="514854"/>
                    <a:pt x="1010957" y="520873"/>
                    <a:pt x="1006519" y="525311"/>
                  </a:cubicBezTo>
                  <a:cubicBezTo>
                    <a:pt x="1002081" y="529750"/>
                    <a:pt x="996062" y="532243"/>
                    <a:pt x="989786" y="532243"/>
                  </a:cubicBezTo>
                  <a:lnTo>
                    <a:pt x="23665" y="532243"/>
                  </a:lnTo>
                  <a:cubicBezTo>
                    <a:pt x="17389" y="532243"/>
                    <a:pt x="11369" y="529750"/>
                    <a:pt x="6931" y="525311"/>
                  </a:cubicBezTo>
                  <a:cubicBezTo>
                    <a:pt x="2493" y="520873"/>
                    <a:pt x="0" y="514854"/>
                    <a:pt x="0" y="508578"/>
                  </a:cubicBezTo>
                  <a:lnTo>
                    <a:pt x="0" y="23665"/>
                  </a:lnTo>
                  <a:cubicBezTo>
                    <a:pt x="0" y="17389"/>
                    <a:pt x="2493" y="11369"/>
                    <a:pt x="6931" y="6931"/>
                  </a:cubicBezTo>
                  <a:cubicBezTo>
                    <a:pt x="11369" y="2493"/>
                    <a:pt x="17389" y="0"/>
                    <a:pt x="23665" y="0"/>
                  </a:cubicBezTo>
                  <a:close/>
                </a:path>
              </a:pathLst>
            </a:custGeom>
            <a:blipFill>
              <a:blip r:embed="rId3"/>
              <a:stretch>
                <a:fillRect t="-13430" b="-134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3306717"/>
            <a:ext cx="5672292" cy="2920761"/>
            <a:chOff x="0" y="0"/>
            <a:chExt cx="1033647" cy="5322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3647" cy="532243"/>
            </a:xfrm>
            <a:custGeom>
              <a:avLst/>
              <a:gdLst/>
              <a:ahLst/>
              <a:cxnLst/>
              <a:rect l="l" t="t" r="r" b="b"/>
              <a:pathLst>
                <a:path w="1033647" h="532243">
                  <a:moveTo>
                    <a:pt x="23203" y="0"/>
                  </a:moveTo>
                  <a:lnTo>
                    <a:pt x="1010444" y="0"/>
                  </a:lnTo>
                  <a:cubicBezTo>
                    <a:pt x="1016598" y="0"/>
                    <a:pt x="1022500" y="2445"/>
                    <a:pt x="1026851" y="6796"/>
                  </a:cubicBezTo>
                  <a:cubicBezTo>
                    <a:pt x="1031203" y="11147"/>
                    <a:pt x="1033647" y="17049"/>
                    <a:pt x="1033647" y="23203"/>
                  </a:cubicBezTo>
                  <a:lnTo>
                    <a:pt x="1033647" y="509040"/>
                  </a:lnTo>
                  <a:cubicBezTo>
                    <a:pt x="1033647" y="521855"/>
                    <a:pt x="1023259" y="532243"/>
                    <a:pt x="1010444" y="532243"/>
                  </a:cubicBezTo>
                  <a:lnTo>
                    <a:pt x="23203" y="532243"/>
                  </a:lnTo>
                  <a:cubicBezTo>
                    <a:pt x="17049" y="532243"/>
                    <a:pt x="11147" y="529798"/>
                    <a:pt x="6796" y="525447"/>
                  </a:cubicBezTo>
                  <a:cubicBezTo>
                    <a:pt x="2445" y="521096"/>
                    <a:pt x="0" y="515194"/>
                    <a:pt x="0" y="509040"/>
                  </a:cubicBezTo>
                  <a:lnTo>
                    <a:pt x="0" y="23203"/>
                  </a:lnTo>
                  <a:cubicBezTo>
                    <a:pt x="0" y="10388"/>
                    <a:pt x="10388" y="0"/>
                    <a:pt x="23203" y="0"/>
                  </a:cubicBezTo>
                  <a:close/>
                </a:path>
              </a:pathLst>
            </a:custGeom>
            <a:blipFill>
              <a:blip r:embed="rId4"/>
              <a:stretch>
                <a:fillRect l="-1491" r="-149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 rot="3603463" flipH="1">
            <a:off x="9435190" y="-6337662"/>
            <a:ext cx="16328528" cy="9695064"/>
          </a:xfrm>
          <a:custGeom>
            <a:avLst/>
            <a:gdLst/>
            <a:ahLst/>
            <a:cxnLst/>
            <a:rect l="l" t="t" r="r" b="b"/>
            <a:pathLst>
              <a:path w="16328528" h="9695064">
                <a:moveTo>
                  <a:pt x="16328528" y="0"/>
                </a:moveTo>
                <a:lnTo>
                  <a:pt x="0" y="0"/>
                </a:lnTo>
                <a:lnTo>
                  <a:pt x="0" y="9695064"/>
                </a:lnTo>
                <a:lnTo>
                  <a:pt x="16328528" y="9695064"/>
                </a:lnTo>
                <a:lnTo>
                  <a:pt x="16328528" y="0"/>
                </a:lnTo>
                <a:close/>
              </a:path>
            </a:pathLst>
          </a:custGeom>
          <a:blipFill>
            <a:blip>
              <a:alphaModFix amt="3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3936932" y="2003884"/>
            <a:ext cx="8608376" cy="63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4. ขอบเขตของงานวิจัย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5320" y="7890024"/>
            <a:ext cx="7214050" cy="907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8"/>
              </a:lnSpc>
              <a:spcBef>
                <a:spcPct val="0"/>
              </a:spcBef>
            </a:pPr>
            <a:r>
              <a:rPr lang="en-US" sz="17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 ประชากร ที่ใช้ในการวิจัยครั้งนี้ เป็นคณะกรรมการหลักสูตรของมหาวิทยาลัยเทคโนโลยีราชมงคล  จำนวน 50 คน</a:t>
            </a:r>
          </a:p>
          <a:p>
            <a:pPr algn="l">
              <a:lnSpc>
                <a:spcPts val="2468"/>
              </a:lnSpc>
              <a:spcBef>
                <a:spcPct val="0"/>
              </a:spcBef>
            </a:pPr>
            <a:endParaRPr lang="en-US" sz="1763">
              <a:solidFill>
                <a:srgbClr val="63636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144000" y="7837036"/>
            <a:ext cx="8242762" cy="602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8"/>
              </a:lnSpc>
              <a:spcBef>
                <a:spcPct val="0"/>
              </a:spcBef>
            </a:pPr>
            <a:r>
              <a:rPr lang="en-US" sz="1763">
                <a:solidFill>
                  <a:srgbClr val="636363"/>
                </a:solidFill>
                <a:latin typeface="Roboto"/>
                <a:ea typeface="Roboto"/>
                <a:cs typeface="Roboto"/>
                <a:sym typeface="Roboto"/>
              </a:rPr>
              <a:t>กลุ่มตัวอย่างที่ใช้ในการวิจัยครั้งนี้ เป็นคณะกรรมการหลักสูตรดิจิทัลมีเดีย ระดับปริญาตรี คณะวิทยาศาสตร์และเทคโนโลยี มหาวิทยาลัยเทคโนโลยีราชมงคลสุวรรณภูมิ จำนวน 10 คน 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341824" y="6570378"/>
            <a:ext cx="5250627" cy="439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8"/>
              </a:lnSpc>
              <a:spcBef>
                <a:spcPct val="0"/>
              </a:spcBef>
            </a:pPr>
            <a:r>
              <a:rPr lang="en-US" sz="2563" b="1">
                <a:solidFill>
                  <a:srgbClr val="0F64B7"/>
                </a:solidFill>
                <a:latin typeface="Roboto Bold"/>
                <a:ea typeface="Roboto Bold"/>
                <a:cs typeface="Roboto Bold"/>
                <a:sym typeface="Roboto Bold"/>
              </a:rPr>
              <a:t>ประชากร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9432" y="6803741"/>
            <a:ext cx="693139" cy="48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  <a:spcBef>
                <a:spcPct val="0"/>
              </a:spcBef>
            </a:pPr>
            <a:r>
              <a:rPr lang="en-US" sz="2763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48112" y="6673734"/>
            <a:ext cx="693139" cy="482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8"/>
              </a:lnSpc>
              <a:spcBef>
                <a:spcPct val="0"/>
              </a:spcBef>
            </a:pPr>
            <a:r>
              <a:rPr lang="en-US" sz="2763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02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90504" y="6440372"/>
            <a:ext cx="5104135" cy="439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8"/>
              </a:lnSpc>
              <a:spcBef>
                <a:spcPct val="0"/>
              </a:spcBef>
            </a:pPr>
            <a:r>
              <a:rPr lang="en-US" sz="2563" b="1">
                <a:solidFill>
                  <a:srgbClr val="0F64B7"/>
                </a:solidFill>
                <a:latin typeface="Roboto Bold"/>
                <a:ea typeface="Roboto Bold"/>
                <a:cs typeface="Roboto Bold"/>
                <a:sym typeface="Roboto Bold"/>
              </a:rPr>
              <a:t>กลุ่มตัวอย่าง</a:t>
            </a:r>
          </a:p>
        </p:txBody>
      </p:sp>
      <p:sp>
        <p:nvSpPr>
          <p:cNvPr id="21" name="Freeform 21"/>
          <p:cNvSpPr/>
          <p:nvPr/>
        </p:nvSpPr>
        <p:spPr>
          <a:xfrm>
            <a:off x="424450" y="382880"/>
            <a:ext cx="1441755" cy="1091498"/>
          </a:xfrm>
          <a:custGeom>
            <a:avLst/>
            <a:gdLst/>
            <a:ahLst/>
            <a:cxnLst/>
            <a:rect l="l" t="t" r="r" b="b"/>
            <a:pathLst>
              <a:path w="1441755" h="1091498">
                <a:moveTo>
                  <a:pt x="0" y="0"/>
                </a:moveTo>
                <a:lnTo>
                  <a:pt x="1441755" y="0"/>
                </a:lnTo>
                <a:lnTo>
                  <a:pt x="1441755" y="1091499"/>
                </a:lnTo>
                <a:lnTo>
                  <a:pt x="0" y="10914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6586597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2152</Words>
  <Application>Microsoft Office PowerPoint</Application>
  <PresentationFormat>Custom</PresentationFormat>
  <Paragraphs>173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Gotham Bold</vt:lpstr>
      <vt:lpstr>Canva Sans</vt:lpstr>
      <vt:lpstr>Canva Sans Bold</vt:lpstr>
      <vt:lpstr>Roboto Bold</vt:lpstr>
      <vt:lpstr>Calibri</vt:lpstr>
      <vt:lpstr>Arial</vt:lpstr>
      <vt:lpstr>Open Sauce Semi-Bold</vt:lpstr>
      <vt:lpstr>Open Sauce</vt:lpstr>
      <vt:lpstr>Open Sauce Bold</vt:lpstr>
      <vt:lpstr>Gotham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พัฒนาระบบคลังข้อมูลอัจฉริยะ</dc:title>
  <cp:lastModifiedBy>มุทิตา มาทมูล</cp:lastModifiedBy>
  <cp:revision>1</cp:revision>
  <dcterms:created xsi:type="dcterms:W3CDTF">2006-08-16T00:00:00Z</dcterms:created>
  <dcterms:modified xsi:type="dcterms:W3CDTF">2026-06-24T09:06:14Z</dcterms:modified>
  <dc:identifier>DAHM5P66g5I</dc:identifier>
</cp:coreProperties>
</file>